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1"/>
  </p:sldMasterIdLst>
  <p:notesMasterIdLst>
    <p:notesMasterId r:id="rId29"/>
  </p:notesMasterIdLst>
  <p:sldIdLst>
    <p:sldId id="392" r:id="rId2"/>
    <p:sldId id="393" r:id="rId3"/>
    <p:sldId id="438" r:id="rId4"/>
    <p:sldId id="440" r:id="rId5"/>
    <p:sldId id="442" r:id="rId6"/>
    <p:sldId id="444" r:id="rId7"/>
    <p:sldId id="450" r:id="rId8"/>
    <p:sldId id="449" r:id="rId9"/>
    <p:sldId id="445" r:id="rId10"/>
    <p:sldId id="439" r:id="rId11"/>
    <p:sldId id="429" r:id="rId12"/>
    <p:sldId id="435" r:id="rId13"/>
    <p:sldId id="452" r:id="rId14"/>
    <p:sldId id="453" r:id="rId15"/>
    <p:sldId id="454" r:id="rId16"/>
    <p:sldId id="455" r:id="rId17"/>
    <p:sldId id="461" r:id="rId18"/>
    <p:sldId id="462" r:id="rId19"/>
    <p:sldId id="463" r:id="rId20"/>
    <p:sldId id="464" r:id="rId21"/>
    <p:sldId id="371" r:id="rId22"/>
    <p:sldId id="457" r:id="rId23"/>
    <p:sldId id="416" r:id="rId24"/>
    <p:sldId id="447" r:id="rId25"/>
    <p:sldId id="459" r:id="rId26"/>
    <p:sldId id="448" r:id="rId27"/>
    <p:sldId id="409" r:id="rId28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8FF"/>
    <a:srgbClr val="0ADEFF"/>
    <a:srgbClr val="4D4D4D"/>
    <a:srgbClr val="777777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91" d="100"/>
          <a:sy n="91" d="100"/>
        </p:scale>
        <p:origin x="-972" y="30"/>
      </p:cViewPr>
      <p:guideLst>
        <p:guide orient="horz" pos="925"/>
        <p:guide pos="550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62BDFE27-258D-C541-8BFC-0F60CC81E4A6}" type="slidenum">
              <a:rPr lang="en-GB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5495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ＭＳ Ｐゴシック" pitchFamily="-107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517EE3-D182-4B4B-B71F-DCBBA22713B6}" type="slidenum">
              <a:rPr lang="en-GB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1</a:t>
            </a:fld>
            <a:endParaRPr lang="en-GB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z="1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E1827237-5251-3E4A-8C0D-C4CF56FF4F1B}" type="slidenum">
              <a:rPr lang="en-GB" sz="1200"/>
              <a:pPr algn="r"/>
              <a:t>11</a:t>
            </a:fld>
            <a:endParaRPr lang="en-GB" sz="1200" dirty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DCA472E-386E-C14D-829B-13FBDF6F629A}" type="slidenum">
              <a:rPr lang="en-GB" sz="1200"/>
              <a:pPr algn="r"/>
              <a:t>12</a:t>
            </a:fld>
            <a:endParaRPr lang="en-GB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A10C1B5-521D-F149-9BAD-D877DF6AE839}" type="slidenum">
              <a:rPr lang="en-GB" sz="1200"/>
              <a:pPr algn="r"/>
              <a:t>13</a:t>
            </a:fld>
            <a:endParaRPr lang="en-GB" sz="1200" dirty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82009F0-2EAF-7947-9D12-68B09A65A8F0}" type="slidenum">
              <a:rPr lang="en-GB" sz="1200"/>
              <a:pPr algn="r"/>
              <a:t>14</a:t>
            </a:fld>
            <a:endParaRPr lang="en-GB" sz="1200" dirty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DE5AB5B-AFEB-224D-9594-CF1610F9BA8F}" type="slidenum">
              <a:rPr lang="en-GB" sz="1200"/>
              <a:pPr algn="r"/>
              <a:t>15</a:t>
            </a:fld>
            <a:endParaRPr lang="en-GB" sz="1200" dirty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2C86F805-2436-9848-8176-7D2DB3EB63EC}" type="slidenum">
              <a:rPr lang="en-GB" sz="1200"/>
              <a:pPr algn="r"/>
              <a:t>16</a:t>
            </a:fld>
            <a:endParaRPr lang="en-GB" sz="1200" dirty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DCA472E-386E-C14D-829B-13FBDF6F629A}" type="slidenum">
              <a:rPr lang="en-GB" sz="1200"/>
              <a:pPr algn="r"/>
              <a:t>17</a:t>
            </a:fld>
            <a:endParaRPr lang="en-GB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DCA472E-386E-C14D-829B-13FBDF6F629A}" type="slidenum">
              <a:rPr lang="en-GB" sz="1200"/>
              <a:pPr algn="r"/>
              <a:t>18</a:t>
            </a:fld>
            <a:endParaRPr lang="en-GB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DCA472E-386E-C14D-829B-13FBDF6F629A}" type="slidenum">
              <a:rPr lang="en-GB" sz="1200"/>
              <a:pPr algn="r"/>
              <a:t>19</a:t>
            </a:fld>
            <a:endParaRPr lang="en-GB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DCA472E-386E-C14D-829B-13FBDF6F629A}" type="slidenum">
              <a:rPr lang="en-GB" sz="1200"/>
              <a:pPr algn="r"/>
              <a:t>20</a:t>
            </a:fld>
            <a:endParaRPr lang="en-GB" sz="1200" dirty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147C95-C348-584E-A0CD-3AA575745CE8}" type="slidenum">
              <a:rPr lang="en-GB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</a:t>
            </a:fld>
            <a:endParaRPr lang="en-GB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35C489-6432-4149-B79C-9FCB6A8274A9}" type="slidenum">
              <a:rPr lang="en-GB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21</a:t>
            </a:fld>
            <a:endParaRPr lang="en-GB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C49D37D5-9F3C-CC4A-8454-C7A9F0DAB906}" type="slidenum">
              <a:rPr lang="en-GB" sz="1200"/>
              <a:pPr algn="r"/>
              <a:t>22</a:t>
            </a:fld>
            <a:endParaRPr lang="en-GB" sz="1200" dirty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3ADDC19-3C91-FC4A-9EA3-18304949D96C}" type="slidenum">
              <a:rPr lang="en-GB" sz="1200"/>
              <a:pPr algn="r"/>
              <a:t>23</a:t>
            </a:fld>
            <a:endParaRPr lang="en-GB" sz="1200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F91FB5AE-5DE5-F547-96DD-53C2CE85BAF5}" type="slidenum">
              <a:rPr lang="en-GB" sz="1200"/>
              <a:pPr algn="r"/>
              <a:t>24</a:t>
            </a:fld>
            <a:endParaRPr lang="en-GB" sz="1200" dirty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8D4EF148-B275-D740-B187-305DA746FC10}" type="slidenum">
              <a:rPr lang="en-GB" sz="1200"/>
              <a:pPr algn="r"/>
              <a:t>25</a:t>
            </a:fld>
            <a:endParaRPr lang="en-GB" sz="1200" dirty="0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A2B1E79-DAD2-2042-BE49-854C7D22389E}" type="slidenum">
              <a:rPr lang="en-GB" sz="1200"/>
              <a:pPr algn="r"/>
              <a:t>26</a:t>
            </a:fld>
            <a:endParaRPr lang="en-GB" sz="1200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28C5E2-57D3-D740-8A88-4BE587B06760}" type="slidenum">
              <a:rPr lang="en-GB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pPr/>
              <a:t>27</a:t>
            </a:fld>
            <a:endParaRPr lang="en-GB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E199201-E80C-AC45-A2E9-2DC11E91FFEE}" type="slidenum">
              <a:rPr lang="en-GB" sz="1200"/>
              <a:pPr algn="r"/>
              <a:t>3</a:t>
            </a:fld>
            <a:endParaRPr lang="en-GB" sz="1200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92232B6-0002-7D44-B4BB-E7D45495E06D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013AFB2-61E8-5C45-B834-F534E0CF9D62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50C0E852-A998-DD49-A266-77E6723C0C47}" type="slidenum">
              <a:rPr lang="en-GB" sz="1200"/>
              <a:pPr algn="r"/>
              <a:t>6</a:t>
            </a:fld>
            <a:endParaRPr lang="en-GB" sz="1200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2A6C6C70-97CC-BB45-AADB-81FB5135C322}" type="slidenum">
              <a:rPr lang="en-GB" sz="1200"/>
              <a:pPr algn="r"/>
              <a:t>8</a:t>
            </a:fld>
            <a:endParaRPr lang="en-GB" sz="1200" dirty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BC068E72-A1F2-F04E-B8D4-15FDC5D479FE}" type="slidenum">
              <a:rPr lang="en-GB" sz="1200"/>
              <a:pPr algn="r"/>
              <a:t>9</a:t>
            </a:fld>
            <a:endParaRPr lang="en-GB" sz="1200" dirty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77AF4B2-360A-7A44-86DE-A8CDDF4CA203}" type="slidenum">
              <a:rPr lang="en-GB" sz="1200"/>
              <a:pPr algn="r"/>
              <a:t>10</a:t>
            </a:fld>
            <a:endParaRPr lang="en-GB" sz="1200" dirty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4048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67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0873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283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2461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07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2461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1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4048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091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4048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15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0873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39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39286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63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5636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87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87350" y="645636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11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2461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235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2 x versions Staffs U#CBEFF"/>
          <p:cNvPicPr>
            <a:picLocks noChangeAspect="1" noChangeArrowheads="1"/>
          </p:cNvPicPr>
          <p:nvPr userDrawn="1"/>
        </p:nvPicPr>
        <p:blipFill>
          <a:blip r:embed="rId3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434975" y="6424613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Base" hidden="1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59" r:id="rId5" imgW="0" imgH="0" progId="PowerPoint.Show.8">
                  <p:embed/>
                </p:oleObj>
              </mc:Choice>
              <mc:Fallback>
                <p:oleObj r:id="rId5" imgW="0" imgH="0" progId="PowerPoint.Show.8">
                  <p:embed/>
                  <p:pic>
                    <p:nvPicPr>
                      <p:cNvPr id="0" name="Base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pitchFamily="-107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28" name="Picture 12" descr="2 x versions Staffs U#CBEFF"/>
          <p:cNvPicPr>
            <a:picLocks noChangeAspect="1" noChangeArrowheads="1"/>
          </p:cNvPicPr>
          <p:nvPr userDrawn="1"/>
        </p:nvPicPr>
        <p:blipFill>
          <a:blip r:embed="rId14"/>
          <a:srcRect b="52744"/>
          <a:stretch>
            <a:fillRect/>
          </a:stretch>
        </p:blipFill>
        <p:spPr bwMode="auto">
          <a:xfrm>
            <a:off x="7226300" y="190500"/>
            <a:ext cx="16732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3" descr="New Create the difference red black on white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434975" y="6313488"/>
            <a:ext cx="1828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745288" y="6226175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dirty="0" smtClean="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 dirty="0"/>
              <a:t>EPIC 2011 July 2011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</p:sldLayoutIdLst>
  <p:txStyles>
    <p:titleStyle>
      <a:lvl1pPr algn="l" rtl="0" eaLnBrk="0" fontAlgn="base" hangingPunct="0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+mj-lt"/>
          <a:ea typeface="ＭＳ Ｐゴシック" pitchFamily="-107" charset="-128"/>
          <a:cs typeface="ＭＳ Ｐゴシック" pitchFamily="-107" charset="-128"/>
        </a:defRPr>
      </a:lvl1pPr>
      <a:lvl2pPr algn="l" rtl="0" eaLnBrk="0" fontAlgn="base" hangingPunct="0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  <a:ea typeface="ＭＳ Ｐゴシック" pitchFamily="-107" charset="-128"/>
          <a:cs typeface="ＭＳ Ｐゴシック" pitchFamily="-107" charset="-128"/>
        </a:defRPr>
      </a:lvl2pPr>
      <a:lvl3pPr algn="l" rtl="0" eaLnBrk="0" fontAlgn="base" hangingPunct="0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  <a:ea typeface="ＭＳ Ｐゴシック" pitchFamily="-107" charset="-128"/>
          <a:cs typeface="ＭＳ Ｐゴシック" pitchFamily="-107" charset="-128"/>
        </a:defRPr>
      </a:lvl3pPr>
      <a:lvl4pPr algn="l" rtl="0" eaLnBrk="0" fontAlgn="base" hangingPunct="0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  <a:ea typeface="ＭＳ Ｐゴシック" pitchFamily="-107" charset="-128"/>
          <a:cs typeface="ＭＳ Ｐゴシック" pitchFamily="-107" charset="-128"/>
        </a:defRPr>
      </a:lvl4pPr>
      <a:lvl5pPr algn="l" rtl="0" eaLnBrk="0" fontAlgn="base" hangingPunct="0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  <a:ea typeface="ＭＳ Ｐゴシック" pitchFamily="-107" charset="-128"/>
          <a:cs typeface="ＭＳ Ｐゴシック" pitchFamily="-107" charset="-128"/>
        </a:defRPr>
      </a:lvl5pPr>
      <a:lvl6pPr marL="457200" algn="l" rtl="0" fontAlgn="base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</a:defRPr>
      </a:lvl6pPr>
      <a:lvl7pPr marL="914400" algn="l" rtl="0" fontAlgn="base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</a:defRPr>
      </a:lvl7pPr>
      <a:lvl8pPr marL="1371600" algn="l" rtl="0" fontAlgn="base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</a:defRPr>
      </a:lvl8pPr>
      <a:lvl9pPr marL="1828800" algn="l" rtl="0" fontAlgn="base">
        <a:lnSpc>
          <a:spcPts val="5400"/>
        </a:lnSpc>
        <a:spcBef>
          <a:spcPct val="0"/>
        </a:spcBef>
        <a:spcAft>
          <a:spcPct val="0"/>
        </a:spcAft>
        <a:defRPr sz="4800" b="1">
          <a:solidFill>
            <a:srgbClr val="CC0000"/>
          </a:solidFill>
          <a:latin typeface="Verdana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rgbClr val="4D4D4D"/>
          </a:solidFill>
          <a:latin typeface="+mn-lt"/>
          <a:ea typeface="ＭＳ Ｐゴシック" pitchFamily="-107" charset="-128"/>
          <a:cs typeface="ＭＳ Ｐゴシック" pitchFamily="-107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arning.staffs.ac.uk/ldiwebsite/reports.html" TargetMode="External"/><Relationship Id="rId4" Type="http://schemas.openxmlformats.org/officeDocument/2006/relationships/hyperlink" Target="http://www.facebook.com/group.php?gid=657264397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3" descr="Opening sli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584200" y="2103438"/>
            <a:ext cx="7739063" cy="1249362"/>
          </a:xfrm>
          <a:noFill/>
          <a:ln>
            <a:miter lim="800000"/>
            <a:headEnd/>
            <a:tailEnd/>
          </a:ln>
        </p:spPr>
        <p:txBody>
          <a:bodyPr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ts val="3800"/>
              </a:lnSpc>
            </a:pPr>
            <a:r>
              <a:rPr lang="en-GB" sz="3600" dirty="0" smtClean="0">
                <a:solidFill>
                  <a:schemeClr val="tx1"/>
                </a:solidFill>
              </a:rPr>
              <a:t>Organisational policies, governance &amp; processes as barriers to using social media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sz="2800" dirty="0" smtClean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3200" b="0" dirty="0" smtClean="0">
                <a:solidFill>
                  <a:schemeClr val="bg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3200" b="0" dirty="0" smtClean="0">
                <a:solidFill>
                  <a:schemeClr val="bg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lang="en-US" sz="3200" b="0" dirty="0" smtClean="0">
                <a:solidFill>
                  <a:schemeClr val="bg1"/>
                </a:solidFill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2400" b="0" dirty="0" smtClean="0">
                <a:solidFill>
                  <a:schemeClr val="bg1"/>
                </a:solidFill>
                <a:ea typeface="ＭＳ Ｐゴシック" pitchFamily="-112" charset="-128"/>
                <a:cs typeface="ＭＳ Ｐゴシック" pitchFamily="-112" charset="-128"/>
              </a:rPr>
              <a:t>Professor Mark Stiles</a:t>
            </a:r>
            <a:br>
              <a:rPr lang="en-US" sz="2400" b="0" dirty="0" smtClean="0">
                <a:solidFill>
                  <a:schemeClr val="bg1"/>
                </a:solidFill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2400" b="0" dirty="0" smtClean="0">
                <a:solidFill>
                  <a:schemeClr val="bg1"/>
                </a:solidFill>
                <a:ea typeface="ＭＳ Ｐゴシック" pitchFamily="-112" charset="-128"/>
                <a:cs typeface="ＭＳ Ｐゴシック" pitchFamily="-112" charset="-128"/>
              </a:rPr>
              <a:t>Staffordshire University</a:t>
            </a:r>
            <a:endParaRPr lang="en-US" sz="2400" b="0" dirty="0" smtClean="0">
              <a:solidFill>
                <a:schemeClr val="bg1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364" name="Text Box 14"/>
          <p:cNvSpPr txBox="1">
            <a:spLocks noChangeArrowheads="1"/>
          </p:cNvSpPr>
          <p:nvPr/>
        </p:nvSpPr>
        <p:spPr bwMode="auto">
          <a:xfrm>
            <a:off x="6909343" y="6383338"/>
            <a:ext cx="223465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SVEA – November 2011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7178675" y="1077913"/>
            <a:ext cx="1787525" cy="368300"/>
          </a:xfrm>
          <a:prstGeom prst="rect">
            <a:avLst/>
          </a:prstGeom>
          <a:solidFill>
            <a:srgbClr val="CC0000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>
                <a:ea typeface="ＭＳ Ｐゴシック" pitchFamily="-112" charset="-128"/>
                <a:cs typeface="ＭＳ Ｐゴシック" pitchFamily="-112" charset="-128"/>
              </a:rPr>
              <a:t>Your Institution?</a:t>
            </a:r>
            <a:endParaRPr lang="en-GB" sz="3200" dirty="0" smtClean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4819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5113" indent="-265113">
              <a:buFont typeface="Arial" pitchFamily="-112" charset="0"/>
              <a:buChar char="•"/>
            </a:pPr>
            <a:endParaRPr lang="en-US" sz="1600" dirty="0">
              <a:solidFill>
                <a:schemeClr val="bg2"/>
              </a:solidFill>
              <a:latin typeface="Verdana" pitchFamily="-112" charset="0"/>
            </a:endParaRPr>
          </a:p>
          <a:p>
            <a:pPr marL="265113" indent="-265113">
              <a:buFont typeface="Arial" pitchFamily="-112" charset="0"/>
              <a:buChar char="•"/>
            </a:pPr>
            <a:r>
              <a:rPr lang="en-GB" sz="1600" i="1" dirty="0">
                <a:solidFill>
                  <a:schemeClr val="bg2"/>
                </a:solidFill>
                <a:latin typeface="Verdana" pitchFamily="-112" charset="0"/>
              </a:rPr>
              <a:t>excessive hierarchy and over-heavy bureaucracy, the comfort of ingrained routines, strong vertical command structures and weak lateral and bottom-up communication, unbalanced and non-integrated authority across professional domains, conservatism and risk aversion, territoriality, defensiveness and insecurity as well as wilfulness   (Middlehurst, 1998)</a:t>
            </a:r>
          </a:p>
          <a:p>
            <a:pPr marL="265113" indent="-265113">
              <a:buFont typeface="Arial" pitchFamily="-112" charset="0"/>
              <a:buChar char="•"/>
            </a:pPr>
            <a:endParaRPr lang="en-GB" sz="1600" i="1" dirty="0">
              <a:solidFill>
                <a:schemeClr val="bg2"/>
              </a:solidFill>
              <a:latin typeface="Verdana" pitchFamily="-112" charset="0"/>
            </a:endParaRPr>
          </a:p>
          <a:p>
            <a:pPr marL="265113" indent="-265113">
              <a:buFont typeface="Arial" pitchFamily="-112" charset="0"/>
              <a:buChar char="•"/>
            </a:pPr>
            <a:endParaRPr lang="en-GB" sz="1600" i="1" dirty="0">
              <a:solidFill>
                <a:schemeClr val="bg2"/>
              </a:solidFill>
              <a:latin typeface="Verdana" pitchFamily="-112" charset="0"/>
            </a:endParaRPr>
          </a:p>
          <a:p>
            <a:pPr marL="265113" indent="-265113">
              <a:buFont typeface="Arial" pitchFamily="-112" charset="0"/>
              <a:buChar char="•"/>
            </a:pPr>
            <a:endParaRPr lang="en-GB" sz="1600" i="1" dirty="0">
              <a:solidFill>
                <a:schemeClr val="bg2"/>
              </a:solidFill>
              <a:latin typeface="Verdana" pitchFamily="-112" charset="0"/>
            </a:endParaRPr>
          </a:p>
          <a:p>
            <a:pPr marL="265113" indent="-265113">
              <a:lnSpc>
                <a:spcPct val="90000"/>
              </a:lnSpc>
              <a:spcAft>
                <a:spcPts val="3000"/>
              </a:spcAft>
              <a:buFont typeface="Arial" pitchFamily="-112" charset="0"/>
              <a:buChar char="•"/>
            </a:pPr>
            <a:r>
              <a:rPr lang="en-GB" sz="1600" i="1" dirty="0">
                <a:solidFill>
                  <a:schemeClr val="bg2"/>
                </a:solidFill>
                <a:latin typeface="Verdana" pitchFamily="-112" charset="0"/>
              </a:rPr>
              <a:t>The individual experts may be highly innovative within a specialist domain, but the difficulties of coordination across functions and disciplines impose severe limits on the innovative capability of the organization as a whole. (Lam, 2005)</a:t>
            </a:r>
          </a:p>
          <a:p>
            <a:pPr marL="265113" indent="-265113">
              <a:buFont typeface="Arial" pitchFamily="-112" charset="0"/>
              <a:buChar char="•"/>
            </a:pPr>
            <a:endParaRPr lang="en-GB" sz="2000" i="1" dirty="0">
              <a:solidFill>
                <a:schemeClr val="bg2"/>
              </a:solidFill>
            </a:endParaRPr>
          </a:p>
          <a:p>
            <a:pPr marL="265113" indent="-265113"/>
            <a:endParaRPr lang="en-US" dirty="0">
              <a:solidFill>
                <a:srgbClr val="777777"/>
              </a:solidFill>
              <a:latin typeface="Verdana" pitchFamily="-112" charset="0"/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400" dirty="0">
                <a:ea typeface="ＭＳ Ｐゴシック" pitchFamily="-112" charset="-128"/>
                <a:cs typeface="ＭＳ Ｐゴシック" pitchFamily="-112" charset="-128"/>
              </a:rPr>
              <a:t>Technology and </a:t>
            </a:r>
            <a:r>
              <a:rPr lang="en-US" sz="2400" dirty="0" smtClean="0">
                <a:ea typeface="ＭＳ Ｐゴシック" pitchFamily="-112" charset="-128"/>
                <a:cs typeface="ＭＳ Ｐゴシック" pitchFamily="-112" charset="-128"/>
              </a:rPr>
              <a:t>Innovation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692150" y="1892300"/>
            <a:ext cx="81661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77825" indent="-377825">
              <a:spcBef>
                <a:spcPct val="50000"/>
              </a:spcBef>
            </a:pPr>
            <a:r>
              <a:rPr lang="en-US" dirty="0">
                <a:solidFill>
                  <a:schemeClr val="bg2"/>
                </a:solidFill>
                <a:latin typeface="Verdana" pitchFamily="-112" charset="0"/>
              </a:rPr>
              <a:t>Traditionally:</a:t>
            </a:r>
          </a:p>
          <a:p>
            <a:pPr marL="377825" indent="-377825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  <a:latin typeface="Verdana" pitchFamily="-112" charset="0"/>
              </a:rPr>
              <a:t>technology has allowed adoption of TL&amp;A</a:t>
            </a:r>
            <a:r>
              <a:rPr lang="en-US" dirty="0" smtClean="0">
                <a:solidFill>
                  <a:schemeClr val="bg2"/>
                </a:solidFill>
                <a:latin typeface="Verdana" pitchFamily="-112" charset="0"/>
              </a:rPr>
              <a:t> approaches </a:t>
            </a:r>
            <a:r>
              <a:rPr lang="en-US" dirty="0">
                <a:solidFill>
                  <a:schemeClr val="bg2"/>
                </a:solidFill>
                <a:latin typeface="Verdana" pitchFamily="-112" charset="0"/>
              </a:rPr>
              <a:t>previously difficult to deliver/resource</a:t>
            </a:r>
          </a:p>
          <a:p>
            <a:pPr marL="377825" indent="-377825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  <a:latin typeface="Verdana" pitchFamily="-112" charset="0"/>
              </a:rPr>
              <a:t>interoperability has improved management and development</a:t>
            </a:r>
          </a:p>
          <a:p>
            <a:pPr marL="377825" indent="-377825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chemeClr val="bg2"/>
                </a:solidFill>
                <a:latin typeface="Verdana" pitchFamily="-112" charset="0"/>
              </a:rPr>
              <a:t>development and adoption has followed traditional IT paths</a:t>
            </a:r>
            <a:endParaRPr lang="en-US" dirty="0">
              <a:latin typeface="Verdana" pitchFamily="-112" charset="0"/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Technology and </a:t>
            </a:r>
            <a: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Innovation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614363" y="1852613"/>
            <a:ext cx="7851775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77825" indent="-377825">
              <a:spcAft>
                <a:spcPct val="50000"/>
              </a:spcAft>
            </a:pPr>
            <a:r>
              <a:rPr lang="en-US" sz="2000" dirty="0">
                <a:solidFill>
                  <a:schemeClr val="bg2"/>
                </a:solidFill>
              </a:rPr>
              <a:t>But now:</a:t>
            </a:r>
            <a:endParaRPr lang="en-US" sz="2000" dirty="0" smtClean="0">
              <a:solidFill>
                <a:schemeClr val="bg2"/>
              </a:solidFill>
            </a:endParaRP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ArialMS" charset="0"/>
              </a:rPr>
              <a:t>Social media, web </a:t>
            </a: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apps, mobile devices, cloud, BYOT</a:t>
            </a: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technologies stand/fall in a </a:t>
            </a:r>
            <a:r>
              <a:rPr lang="en-US" sz="2000" dirty="0">
                <a:solidFill>
                  <a:schemeClr val="bg2"/>
                </a:solidFill>
              </a:rPr>
              <a:t>“</a:t>
            </a: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mass-market</a:t>
            </a:r>
            <a:r>
              <a:rPr lang="en-US" sz="2000" dirty="0">
                <a:solidFill>
                  <a:schemeClr val="bg2"/>
                </a:solidFill>
              </a:rPr>
              <a:t>”</a:t>
            </a: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 way.  </a:t>
            </a: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adoption by take-up and </a:t>
            </a:r>
            <a:r>
              <a:rPr lang="en-US" sz="2000" dirty="0">
                <a:solidFill>
                  <a:schemeClr val="bg2"/>
                </a:solidFill>
              </a:rPr>
              <a:t>“</a:t>
            </a: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critical mass</a:t>
            </a:r>
            <a:r>
              <a:rPr lang="en-US" sz="2000" dirty="0">
                <a:solidFill>
                  <a:schemeClr val="bg2"/>
                </a:solidFill>
              </a:rPr>
              <a:t>”</a:t>
            </a:r>
            <a:endParaRPr lang="en-US" sz="2000" dirty="0">
              <a:solidFill>
                <a:schemeClr val="bg2"/>
              </a:solidFill>
              <a:latin typeface="ArialMS" charset="0"/>
            </a:endParaRP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at the individual user level </a:t>
            </a: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in multiple contexts - private, social and commercial.  </a:t>
            </a:r>
          </a:p>
          <a:p>
            <a:pPr marL="377825" indent="-377825" eaLnBrk="0" hangingPunct="0">
              <a:spcAft>
                <a:spcPct val="50000"/>
              </a:spcAft>
              <a:buFontTx/>
              <a:buChar char="•"/>
            </a:pPr>
            <a:r>
              <a:rPr lang="en-US" sz="2000" dirty="0">
                <a:solidFill>
                  <a:schemeClr val="bg2"/>
                </a:solidFill>
                <a:latin typeface="ArialMS" charset="0"/>
              </a:rPr>
              <a:t>once spread into the mass market - become almost unstoppable</a:t>
            </a:r>
            <a:endParaRPr lang="en-US" dirty="0">
              <a:latin typeface="ArialMS" charset="0"/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Adoption of New Technologies 1: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8800" y="1633538"/>
            <a:ext cx="1385888" cy="5953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800000"/>
                </a:solidFill>
              </a:rPr>
              <a:t>Private Use</a:t>
            </a:r>
          </a:p>
        </p:txBody>
      </p:sp>
      <p:sp>
        <p:nvSpPr>
          <p:cNvPr id="7" name="Oval 6"/>
          <p:cNvSpPr/>
          <p:nvPr/>
        </p:nvSpPr>
        <p:spPr>
          <a:xfrm>
            <a:off x="2541588" y="1608138"/>
            <a:ext cx="1401762" cy="6381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800000"/>
                </a:solidFill>
              </a:rPr>
              <a:t>Informal Learning</a:t>
            </a:r>
          </a:p>
        </p:txBody>
      </p:sp>
      <p:sp>
        <p:nvSpPr>
          <p:cNvPr id="8" name="Oval 7"/>
          <p:cNvSpPr/>
          <p:nvPr/>
        </p:nvSpPr>
        <p:spPr>
          <a:xfrm>
            <a:off x="4521200" y="1616075"/>
            <a:ext cx="1855788" cy="6572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800000"/>
                </a:solidFill>
              </a:rPr>
              <a:t>Own Formal Learning</a:t>
            </a:r>
          </a:p>
        </p:txBody>
      </p:sp>
      <p:sp>
        <p:nvSpPr>
          <p:cNvPr id="9" name="Oval 8"/>
          <p:cNvSpPr/>
          <p:nvPr/>
        </p:nvSpPr>
        <p:spPr>
          <a:xfrm>
            <a:off x="6910388" y="1600200"/>
            <a:ext cx="1828800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Practitioner Independent Initiatives</a:t>
            </a:r>
          </a:p>
        </p:txBody>
      </p:sp>
      <p:sp>
        <p:nvSpPr>
          <p:cNvPr id="11" name="Oval 10"/>
          <p:cNvSpPr/>
          <p:nvPr/>
        </p:nvSpPr>
        <p:spPr>
          <a:xfrm>
            <a:off x="4424363" y="2878138"/>
            <a:ext cx="1960562" cy="6746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800000"/>
                </a:solidFill>
              </a:rPr>
              <a:t>Demands for integration</a:t>
            </a:r>
          </a:p>
        </p:txBody>
      </p:sp>
      <p:sp>
        <p:nvSpPr>
          <p:cNvPr id="13" name="Oval 12"/>
          <p:cNvSpPr/>
          <p:nvPr/>
        </p:nvSpPr>
        <p:spPr>
          <a:xfrm>
            <a:off x="4664075" y="4095750"/>
            <a:ext cx="1765300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800000"/>
                </a:solidFill>
              </a:rPr>
              <a:t>Critical Level of  Use</a:t>
            </a:r>
          </a:p>
        </p:txBody>
      </p:sp>
      <p:sp>
        <p:nvSpPr>
          <p:cNvPr id="22" name="Right Arrow 21"/>
          <p:cNvSpPr/>
          <p:nvPr/>
        </p:nvSpPr>
        <p:spPr>
          <a:xfrm flipV="1">
            <a:off x="2112963" y="1784350"/>
            <a:ext cx="303212" cy="2301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 flipV="1">
            <a:off x="4140200" y="1793875"/>
            <a:ext cx="301625" cy="231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flipV="1">
            <a:off x="6492875" y="1803400"/>
            <a:ext cx="303213" cy="257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>
            <a:off x="5321300" y="3686175"/>
            <a:ext cx="239713" cy="320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" name="Oval Callout 27"/>
          <p:cNvSpPr/>
          <p:nvPr/>
        </p:nvSpPr>
        <p:spPr>
          <a:xfrm>
            <a:off x="5346700" y="5168900"/>
            <a:ext cx="3552825" cy="1065213"/>
          </a:xfrm>
          <a:prstGeom prst="wedgeEllipseCallout">
            <a:avLst>
              <a:gd name="adj1" fmla="val -29504"/>
              <a:gd name="adj2" fmla="val -9135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Challenges to: support, resources, processes, policies, regulations and governance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29" name="Cloud 28"/>
          <p:cNvSpPr/>
          <p:nvPr/>
        </p:nvSpPr>
        <p:spPr>
          <a:xfrm>
            <a:off x="417513" y="3525838"/>
            <a:ext cx="2797175" cy="2122487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A perception of “the institution getting in the way” can result in an effective block on innovation</a:t>
            </a:r>
          </a:p>
        </p:txBody>
      </p:sp>
      <p:sp>
        <p:nvSpPr>
          <p:cNvPr id="30" name="Oval 29"/>
          <p:cNvSpPr/>
          <p:nvPr/>
        </p:nvSpPr>
        <p:spPr>
          <a:xfrm>
            <a:off x="6910388" y="2773363"/>
            <a:ext cx="1828800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Spread</a:t>
            </a:r>
          </a:p>
        </p:txBody>
      </p:sp>
      <p:sp>
        <p:nvSpPr>
          <p:cNvPr id="31" name="Left Arrow 30"/>
          <p:cNvSpPr/>
          <p:nvPr/>
        </p:nvSpPr>
        <p:spPr>
          <a:xfrm>
            <a:off x="6491288" y="3028950"/>
            <a:ext cx="320675" cy="27463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2" name="Down Arrow 31"/>
          <p:cNvSpPr/>
          <p:nvPr/>
        </p:nvSpPr>
        <p:spPr>
          <a:xfrm>
            <a:off x="7747000" y="2400300"/>
            <a:ext cx="239713" cy="320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3028" name="TextBox 32"/>
          <p:cNvSpPr txBox="1">
            <a:spLocks noChangeArrowheads="1"/>
          </p:cNvSpPr>
          <p:nvPr/>
        </p:nvSpPr>
        <p:spPr bwMode="auto">
          <a:xfrm>
            <a:off x="2149475" y="2566988"/>
            <a:ext cx="1722438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“Viral Innovation”</a:t>
            </a:r>
          </a:p>
        </p:txBody>
      </p:sp>
      <p:sp>
        <p:nvSpPr>
          <p:cNvPr id="2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Adoption of New Technologies 2: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674688" y="1670050"/>
            <a:ext cx="1385887" cy="5937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Local Problem</a:t>
            </a:r>
          </a:p>
        </p:txBody>
      </p:sp>
      <p:sp>
        <p:nvSpPr>
          <p:cNvPr id="7" name="Oval 6"/>
          <p:cNvSpPr/>
          <p:nvPr/>
        </p:nvSpPr>
        <p:spPr>
          <a:xfrm>
            <a:off x="2522538" y="1652588"/>
            <a:ext cx="1712912" cy="63817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Local Investigation</a:t>
            </a:r>
          </a:p>
        </p:txBody>
      </p:sp>
      <p:sp>
        <p:nvSpPr>
          <p:cNvPr id="8" name="Oval 7"/>
          <p:cNvSpPr/>
          <p:nvPr/>
        </p:nvSpPr>
        <p:spPr>
          <a:xfrm>
            <a:off x="4894263" y="1616075"/>
            <a:ext cx="1633537" cy="6572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Solution</a:t>
            </a:r>
          </a:p>
        </p:txBody>
      </p:sp>
      <p:sp>
        <p:nvSpPr>
          <p:cNvPr id="9" name="Oval 8"/>
          <p:cNvSpPr/>
          <p:nvPr/>
        </p:nvSpPr>
        <p:spPr>
          <a:xfrm>
            <a:off x="6999288" y="1600200"/>
            <a:ext cx="1828800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Practitioner Adoption</a:t>
            </a:r>
          </a:p>
        </p:txBody>
      </p:sp>
      <p:sp>
        <p:nvSpPr>
          <p:cNvPr id="11" name="Oval 10"/>
          <p:cNvSpPr/>
          <p:nvPr/>
        </p:nvSpPr>
        <p:spPr>
          <a:xfrm>
            <a:off x="4441825" y="2843213"/>
            <a:ext cx="1960563" cy="6731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Demands for integration</a:t>
            </a:r>
          </a:p>
        </p:txBody>
      </p:sp>
      <p:sp>
        <p:nvSpPr>
          <p:cNvPr id="13" name="Oval 12"/>
          <p:cNvSpPr/>
          <p:nvPr/>
        </p:nvSpPr>
        <p:spPr>
          <a:xfrm>
            <a:off x="4610100" y="4157663"/>
            <a:ext cx="1766888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Critical Level of  Use</a:t>
            </a:r>
          </a:p>
        </p:txBody>
      </p:sp>
      <p:sp>
        <p:nvSpPr>
          <p:cNvPr id="22" name="Right Arrow 21"/>
          <p:cNvSpPr/>
          <p:nvPr/>
        </p:nvSpPr>
        <p:spPr>
          <a:xfrm flipV="1">
            <a:off x="2149475" y="1847850"/>
            <a:ext cx="301625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 flipV="1">
            <a:off x="4318000" y="1793875"/>
            <a:ext cx="301625" cy="231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flipV="1">
            <a:off x="6618288" y="1803400"/>
            <a:ext cx="301625" cy="257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>
            <a:off x="5321300" y="3740150"/>
            <a:ext cx="239713" cy="3190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" name="Oval Callout 27"/>
          <p:cNvSpPr/>
          <p:nvPr/>
        </p:nvSpPr>
        <p:spPr>
          <a:xfrm>
            <a:off x="5443538" y="5257800"/>
            <a:ext cx="3552825" cy="1065213"/>
          </a:xfrm>
          <a:prstGeom prst="wedgeEllipseCallout">
            <a:avLst>
              <a:gd name="adj1" fmla="val -28254"/>
              <a:gd name="adj2" fmla="val -9885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Challenges to: support, resources, processes, policies, regulations and governance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29" name="Cloud 28"/>
          <p:cNvSpPr/>
          <p:nvPr/>
        </p:nvSpPr>
        <p:spPr>
          <a:xfrm>
            <a:off x="1376363" y="4283075"/>
            <a:ext cx="3090862" cy="1639888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what differs here is change is based on a specific process change or education model 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9" name="Cloud 18"/>
          <p:cNvSpPr/>
          <p:nvPr/>
        </p:nvSpPr>
        <p:spPr>
          <a:xfrm>
            <a:off x="195263" y="2709863"/>
            <a:ext cx="2930525" cy="1570037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“vetting” proposed trials/pilots can result in practitioners “going native”</a:t>
            </a:r>
          </a:p>
        </p:txBody>
      </p:sp>
      <p:sp>
        <p:nvSpPr>
          <p:cNvPr id="20" name="Oval 19"/>
          <p:cNvSpPr/>
          <p:nvPr/>
        </p:nvSpPr>
        <p:spPr>
          <a:xfrm>
            <a:off x="6910388" y="2817813"/>
            <a:ext cx="1828800" cy="6826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Spread</a:t>
            </a:r>
          </a:p>
        </p:txBody>
      </p:sp>
      <p:sp>
        <p:nvSpPr>
          <p:cNvPr id="27" name="Left Arrow 26"/>
          <p:cNvSpPr/>
          <p:nvPr/>
        </p:nvSpPr>
        <p:spPr>
          <a:xfrm>
            <a:off x="6491288" y="3028950"/>
            <a:ext cx="320675" cy="27463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>
            <a:off x="7737475" y="2436813"/>
            <a:ext cx="239713" cy="3190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5077" name="TextBox 30"/>
          <p:cNvSpPr txBox="1">
            <a:spLocks noChangeArrowheads="1"/>
          </p:cNvSpPr>
          <p:nvPr/>
        </p:nvSpPr>
        <p:spPr bwMode="auto">
          <a:xfrm>
            <a:off x="7059613" y="3951288"/>
            <a:ext cx="14303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“Local Initiative”</a:t>
            </a:r>
          </a:p>
        </p:txBody>
      </p:sp>
      <p:sp>
        <p:nvSpPr>
          <p:cNvPr id="31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Adoption of New Technologies 3: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684213" y="1651000"/>
            <a:ext cx="1384300" cy="59531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Team Problem</a:t>
            </a:r>
          </a:p>
        </p:txBody>
      </p:sp>
      <p:sp>
        <p:nvSpPr>
          <p:cNvPr id="7" name="Oval 6"/>
          <p:cNvSpPr/>
          <p:nvPr/>
        </p:nvSpPr>
        <p:spPr>
          <a:xfrm>
            <a:off x="2566988" y="1652588"/>
            <a:ext cx="2078037" cy="6302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Centrally Aided Investigation</a:t>
            </a:r>
          </a:p>
        </p:txBody>
      </p:sp>
      <p:sp>
        <p:nvSpPr>
          <p:cNvPr id="8" name="Oval 7"/>
          <p:cNvSpPr/>
          <p:nvPr/>
        </p:nvSpPr>
        <p:spPr>
          <a:xfrm>
            <a:off x="5470525" y="1660525"/>
            <a:ext cx="1527175" cy="65722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Solution</a:t>
            </a:r>
          </a:p>
        </p:txBody>
      </p:sp>
      <p:sp>
        <p:nvSpPr>
          <p:cNvPr id="9" name="Oval 8"/>
          <p:cNvSpPr/>
          <p:nvPr/>
        </p:nvSpPr>
        <p:spPr>
          <a:xfrm>
            <a:off x="7586663" y="1633538"/>
            <a:ext cx="1152525" cy="60483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Pilot</a:t>
            </a:r>
          </a:p>
        </p:txBody>
      </p:sp>
      <p:sp>
        <p:nvSpPr>
          <p:cNvPr id="11" name="Oval 10"/>
          <p:cNvSpPr/>
          <p:nvPr/>
        </p:nvSpPr>
        <p:spPr>
          <a:xfrm>
            <a:off x="7069138" y="2870200"/>
            <a:ext cx="1919287" cy="6731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Consideration of Impact</a:t>
            </a:r>
          </a:p>
        </p:txBody>
      </p:sp>
      <p:sp>
        <p:nvSpPr>
          <p:cNvPr id="22" name="Right Arrow 21"/>
          <p:cNvSpPr/>
          <p:nvPr/>
        </p:nvSpPr>
        <p:spPr>
          <a:xfrm flipV="1">
            <a:off x="2193925" y="1793875"/>
            <a:ext cx="301625" cy="2301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 flipV="1">
            <a:off x="4957763" y="1828800"/>
            <a:ext cx="301625" cy="2317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4" name="Right Arrow 23"/>
          <p:cNvSpPr/>
          <p:nvPr/>
        </p:nvSpPr>
        <p:spPr>
          <a:xfrm flipV="1">
            <a:off x="7124700" y="1811338"/>
            <a:ext cx="301625" cy="257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7877175" y="2441575"/>
            <a:ext cx="239713" cy="320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6" name="Down Arrow 25"/>
          <p:cNvSpPr/>
          <p:nvPr/>
        </p:nvSpPr>
        <p:spPr>
          <a:xfrm>
            <a:off x="5499100" y="3730625"/>
            <a:ext cx="239713" cy="320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8" name="Oval Callout 27"/>
          <p:cNvSpPr/>
          <p:nvPr/>
        </p:nvSpPr>
        <p:spPr>
          <a:xfrm>
            <a:off x="5591175" y="5203825"/>
            <a:ext cx="3552825" cy="1065213"/>
          </a:xfrm>
          <a:prstGeom prst="wedgeEllipseCallout">
            <a:avLst>
              <a:gd name="adj1" fmla="val -24254"/>
              <a:gd name="adj2" fmla="val -106351"/>
            </a:avLst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  <a:latin typeface="ArialMS" charset="0"/>
              </a:rPr>
              <a:t>Planned changes to: support, resources, processes, policies, regulations and governance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751388" y="4141788"/>
            <a:ext cx="1909762" cy="5730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Mainstreaming</a:t>
            </a:r>
          </a:p>
        </p:txBody>
      </p:sp>
      <p:sp>
        <p:nvSpPr>
          <p:cNvPr id="31" name="Cloud 30"/>
          <p:cNvSpPr/>
          <p:nvPr/>
        </p:nvSpPr>
        <p:spPr>
          <a:xfrm>
            <a:off x="515938" y="2397125"/>
            <a:ext cx="2468562" cy="16256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777777"/>
                </a:solidFill>
                <a:latin typeface="ArialMS" charset="0"/>
              </a:rPr>
              <a:t>Successful pilots not easy to “turn off” and can result in “fait accompli”</a:t>
            </a:r>
          </a:p>
        </p:txBody>
      </p:sp>
      <p:sp>
        <p:nvSpPr>
          <p:cNvPr id="32" name="Cloud 31"/>
          <p:cNvSpPr/>
          <p:nvPr/>
        </p:nvSpPr>
        <p:spPr>
          <a:xfrm>
            <a:off x="160338" y="3802063"/>
            <a:ext cx="2451100" cy="17399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777777"/>
                </a:solidFill>
                <a:latin typeface="ArialMS" charset="0"/>
              </a:rPr>
              <a:t>“Vetting” proposed trails/pilots can result in practitioners “going native”</a:t>
            </a:r>
          </a:p>
        </p:txBody>
      </p:sp>
      <p:sp>
        <p:nvSpPr>
          <p:cNvPr id="33" name="Left Arrow 32"/>
          <p:cNvSpPr/>
          <p:nvPr/>
        </p:nvSpPr>
        <p:spPr>
          <a:xfrm>
            <a:off x="6589713" y="3117850"/>
            <a:ext cx="319087" cy="274638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4" name="Diamond 33"/>
          <p:cNvSpPr/>
          <p:nvPr/>
        </p:nvSpPr>
        <p:spPr>
          <a:xfrm>
            <a:off x="4760913" y="2851150"/>
            <a:ext cx="1704975" cy="763588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Pilot a success</a:t>
            </a:r>
          </a:p>
        </p:txBody>
      </p:sp>
      <p:sp>
        <p:nvSpPr>
          <p:cNvPr id="35" name="Cloud 34"/>
          <p:cNvSpPr/>
          <p:nvPr/>
        </p:nvSpPr>
        <p:spPr>
          <a:xfrm>
            <a:off x="1635125" y="4727575"/>
            <a:ext cx="2451100" cy="1738313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sz="1400" dirty="0">
                <a:solidFill>
                  <a:srgbClr val="777777"/>
                </a:solidFill>
                <a:latin typeface="ArialMS" charset="0"/>
              </a:rPr>
              <a:t>Mainstreaming of local pilots very difficult and even if successful often results in silos</a:t>
            </a:r>
          </a:p>
        </p:txBody>
      </p:sp>
      <p:sp>
        <p:nvSpPr>
          <p:cNvPr id="47126" name="TextBox 35"/>
          <p:cNvSpPr txBox="1">
            <a:spLocks noChangeArrowheads="1"/>
          </p:cNvSpPr>
          <p:nvPr/>
        </p:nvSpPr>
        <p:spPr bwMode="auto">
          <a:xfrm>
            <a:off x="3063875" y="3330575"/>
            <a:ext cx="18557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800000"/>
                </a:solidFill>
              </a:rPr>
              <a:t>“Innovation Pilot”</a:t>
            </a:r>
          </a:p>
        </p:txBody>
      </p:sp>
      <p:sp>
        <p:nvSpPr>
          <p:cNvPr id="29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Adoption of New Technologies 4: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Oval 5"/>
          <p:cNvSpPr/>
          <p:nvPr/>
        </p:nvSpPr>
        <p:spPr>
          <a:xfrm>
            <a:off x="755650" y="1616075"/>
            <a:ext cx="1624013" cy="5778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Positioning</a:t>
            </a:r>
          </a:p>
        </p:txBody>
      </p:sp>
      <p:sp>
        <p:nvSpPr>
          <p:cNvPr id="8" name="Oval 7"/>
          <p:cNvSpPr/>
          <p:nvPr/>
        </p:nvSpPr>
        <p:spPr>
          <a:xfrm>
            <a:off x="3330575" y="1617663"/>
            <a:ext cx="2690813" cy="5762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Information gathering and analysis</a:t>
            </a:r>
          </a:p>
        </p:txBody>
      </p:sp>
      <p:sp>
        <p:nvSpPr>
          <p:cNvPr id="9" name="Oval 8"/>
          <p:cNvSpPr/>
          <p:nvPr/>
        </p:nvSpPr>
        <p:spPr>
          <a:xfrm>
            <a:off x="6850063" y="1636713"/>
            <a:ext cx="1625600" cy="5778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Feasibility study </a:t>
            </a:r>
          </a:p>
        </p:txBody>
      </p:sp>
      <p:sp>
        <p:nvSpPr>
          <p:cNvPr id="10" name="Oval 9"/>
          <p:cNvSpPr/>
          <p:nvPr/>
        </p:nvSpPr>
        <p:spPr>
          <a:xfrm>
            <a:off x="6958013" y="2747963"/>
            <a:ext cx="1625600" cy="5778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Business case</a:t>
            </a:r>
          </a:p>
        </p:txBody>
      </p:sp>
      <p:sp>
        <p:nvSpPr>
          <p:cNvPr id="11" name="Oval 10"/>
          <p:cNvSpPr/>
          <p:nvPr/>
        </p:nvSpPr>
        <p:spPr>
          <a:xfrm>
            <a:off x="6788150" y="3833813"/>
            <a:ext cx="1951038" cy="6778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rgbClr val="800000"/>
                </a:solidFill>
              </a:rPr>
              <a:t>Statement of requirements</a:t>
            </a:r>
          </a:p>
        </p:txBody>
      </p:sp>
      <p:sp>
        <p:nvSpPr>
          <p:cNvPr id="13" name="Oval 12"/>
          <p:cNvSpPr/>
          <p:nvPr/>
        </p:nvSpPr>
        <p:spPr>
          <a:xfrm>
            <a:off x="6999288" y="4953000"/>
            <a:ext cx="1739900" cy="5778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rgbClr val="800000"/>
                </a:solidFill>
              </a:rPr>
              <a:t>Procurement</a:t>
            </a:r>
          </a:p>
        </p:txBody>
      </p:sp>
      <p:sp>
        <p:nvSpPr>
          <p:cNvPr id="14" name="Oval 13"/>
          <p:cNvSpPr/>
          <p:nvPr/>
        </p:nvSpPr>
        <p:spPr>
          <a:xfrm>
            <a:off x="4475163" y="4972050"/>
            <a:ext cx="1990725" cy="5778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rgbClr val="800000"/>
                </a:solidFill>
              </a:rPr>
              <a:t>Implementation</a:t>
            </a:r>
          </a:p>
        </p:txBody>
      </p:sp>
      <p:sp>
        <p:nvSpPr>
          <p:cNvPr id="15" name="Cloud 14"/>
          <p:cNvSpPr/>
          <p:nvPr/>
        </p:nvSpPr>
        <p:spPr>
          <a:xfrm>
            <a:off x="212725" y="2451100"/>
            <a:ext cx="2478088" cy="1314450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rgbClr val="800000"/>
                </a:solidFill>
              </a:rPr>
              <a:t>“Strategically driven” but often solution focused</a:t>
            </a:r>
          </a:p>
        </p:txBody>
      </p:sp>
      <p:sp>
        <p:nvSpPr>
          <p:cNvPr id="16" name="Right Arrow 15"/>
          <p:cNvSpPr/>
          <p:nvPr/>
        </p:nvSpPr>
        <p:spPr>
          <a:xfrm flipV="1">
            <a:off x="2770188" y="1793875"/>
            <a:ext cx="303212" cy="2301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flipV="1">
            <a:off x="6270625" y="1828800"/>
            <a:ext cx="301625" cy="2301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7575550" y="2352675"/>
            <a:ext cx="239713" cy="320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7627938" y="3463925"/>
            <a:ext cx="241300" cy="3190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Down Arrow 19"/>
          <p:cNvSpPr/>
          <p:nvPr/>
        </p:nvSpPr>
        <p:spPr>
          <a:xfrm>
            <a:off x="7672388" y="4600575"/>
            <a:ext cx="239712" cy="31908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Left Arrow 20"/>
          <p:cNvSpPr/>
          <p:nvPr/>
        </p:nvSpPr>
        <p:spPr>
          <a:xfrm>
            <a:off x="6572250" y="5141913"/>
            <a:ext cx="319088" cy="27463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2" name="Cloud 21"/>
          <p:cNvSpPr/>
          <p:nvPr/>
        </p:nvSpPr>
        <p:spPr>
          <a:xfrm>
            <a:off x="1901825" y="3011488"/>
            <a:ext cx="1979613" cy="1314450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rgbClr val="800000"/>
                </a:solidFill>
              </a:rPr>
              <a:t>Lack of big picture can result in silos</a:t>
            </a:r>
          </a:p>
        </p:txBody>
      </p:sp>
      <p:sp>
        <p:nvSpPr>
          <p:cNvPr id="23" name="Cloud 22"/>
          <p:cNvSpPr/>
          <p:nvPr/>
        </p:nvSpPr>
        <p:spPr>
          <a:xfrm>
            <a:off x="358775" y="3776663"/>
            <a:ext cx="1978025" cy="1703387"/>
          </a:xfrm>
          <a:prstGeom prst="cloud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400" dirty="0">
                <a:solidFill>
                  <a:srgbClr val="800000"/>
                </a:solidFill>
              </a:rPr>
              <a:t>Poor governance often results in inadequate stakeholder engagement</a:t>
            </a:r>
          </a:p>
        </p:txBody>
      </p:sp>
      <p:sp>
        <p:nvSpPr>
          <p:cNvPr id="49173" name="Rectangle 24"/>
          <p:cNvSpPr>
            <a:spLocks noChangeArrowheads="1"/>
          </p:cNvSpPr>
          <p:nvPr/>
        </p:nvSpPr>
        <p:spPr bwMode="auto">
          <a:xfrm>
            <a:off x="4589463" y="3013075"/>
            <a:ext cx="149383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“Strategic Initiative”</a:t>
            </a:r>
          </a:p>
        </p:txBody>
      </p:sp>
      <p:sp>
        <p:nvSpPr>
          <p:cNvPr id="2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Organisational Barriers</a:t>
            </a:r>
            <a:b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6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(Not just educational organisations – this is Lifelong Learning)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98911" y="2278873"/>
            <a:ext cx="785177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77825" indent="-377825">
              <a:spcAft>
                <a:spcPct val="50000"/>
              </a:spcAft>
            </a:pPr>
            <a:r>
              <a:rPr lang="en-US" sz="2000" dirty="0" smtClean="0">
                <a:solidFill>
                  <a:schemeClr val="bg2"/>
                </a:solidFill>
              </a:rPr>
              <a:t>Fear: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Accessibility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Privacy and safety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IPR and Copyright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Reputation loss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Loss of control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New pedagogies/ways of working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Pace of change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endParaRPr lang="en-US" sz="2000" dirty="0" smtClean="0">
              <a:solidFill>
                <a:schemeClr val="bg2"/>
              </a:solidFill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  <p:pic>
        <p:nvPicPr>
          <p:cNvPr id="6" name="Picture 5" descr="pixelscare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1339" y="1855170"/>
            <a:ext cx="3497757" cy="32474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Organisational Barriers</a:t>
            </a:r>
            <a:b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6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(Not just educational organisations – this is Lifelong Learning)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98911" y="2190063"/>
            <a:ext cx="785177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77825" indent="-377825">
              <a:spcAft>
                <a:spcPct val="50000"/>
              </a:spcAft>
            </a:pPr>
            <a:r>
              <a:rPr lang="en-US" sz="2000" dirty="0" smtClean="0">
                <a:solidFill>
                  <a:schemeClr val="bg2"/>
                </a:solidFill>
              </a:rPr>
              <a:t>Governance: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Quality assurance/enhancement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Marketing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Assessment regulations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“Product” development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IT Regulations and Governance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</a:rPr>
              <a:t>Bureaucracy in general!</a:t>
            </a:r>
          </a:p>
          <a:p>
            <a:pPr marL="377825" indent="-377825">
              <a:spcAft>
                <a:spcPct val="50000"/>
              </a:spcAft>
            </a:pPr>
            <a:endParaRPr lang="en-US" sz="2000" dirty="0" smtClean="0">
              <a:solidFill>
                <a:schemeClr val="bg2"/>
              </a:solidFill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  <p:pic>
        <p:nvPicPr>
          <p:cNvPr id="6" name="Picture 5" descr="corporate_governa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9997" y="1984357"/>
            <a:ext cx="3699191" cy="3699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Organisational Barriers</a:t>
            </a:r>
            <a:b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6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(Not just educational organisations – this is Lifelong Learning)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98911" y="2190063"/>
            <a:ext cx="7851775" cy="363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77825" indent="-377825">
              <a:spcAft>
                <a:spcPct val="50000"/>
              </a:spcAft>
            </a:pPr>
            <a:r>
              <a:rPr lang="en-US" sz="2000" dirty="0" smtClean="0">
                <a:solidFill>
                  <a:srgbClr val="777777"/>
                </a:solidFill>
              </a:rPr>
              <a:t>IT Barriers: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Linking externally hosted applications to internal ones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Blocking and filtering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Support and expertise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Loss of control (again)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Loss of existing investment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Open vs. closed</a:t>
            </a:r>
          </a:p>
          <a:p>
            <a:pPr marL="377825" indent="-377825">
              <a:spcAft>
                <a:spcPct val="50000"/>
              </a:spcAft>
            </a:pPr>
            <a:endParaRPr lang="en-US" sz="2000" dirty="0" smtClean="0">
              <a:solidFill>
                <a:schemeClr val="bg2"/>
              </a:solidFill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  <p:pic>
        <p:nvPicPr>
          <p:cNvPr id="6" name="Picture 5" descr="ITcontro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134" y="3092983"/>
            <a:ext cx="4804311" cy="2510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 smtClean="0">
                <a:ea typeface="ＭＳ Ｐゴシック" pitchFamily="-112" charset="-128"/>
                <a:cs typeface="ＭＳ Ｐゴシック" pitchFamily="-112" charset="-128"/>
              </a:rPr>
              <a:t>What, why and who?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612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000" i="1" dirty="0" smtClean="0">
                <a:solidFill>
                  <a:srgbClr val="777777"/>
                </a:solidFill>
              </a:rPr>
              <a:t>“Social media” covers a wide range of (possibly) in-house and “web 2.0”/”Cloud” tools</a:t>
            </a:r>
          </a:p>
          <a:p>
            <a:pPr marL="265113" indent="-265113">
              <a:buFont typeface="Arial" pitchFamily="-112" charset="0"/>
              <a:buChar char="•"/>
            </a:pPr>
            <a:endParaRPr lang="en-GB" sz="2000" i="1" dirty="0" smtClean="0">
              <a:solidFill>
                <a:srgbClr val="777777"/>
              </a:solidFill>
            </a:endParaRPr>
          </a:p>
          <a:p>
            <a:r>
              <a:rPr lang="en-GB" sz="2000" i="1" dirty="0" smtClean="0">
                <a:solidFill>
                  <a:srgbClr val="777777"/>
                </a:solidFill>
              </a:rPr>
              <a:t>The prime purpose of “social media” in personal, business and educational contexts is about the “5 Cs” </a:t>
            </a:r>
            <a:r>
              <a:rPr lang="en-US" sz="2000" i="1" dirty="0" smtClean="0">
                <a:solidFill>
                  <a:srgbClr val="777777"/>
                </a:solidFill>
              </a:rPr>
              <a:t>(Friedman and Friedman 2008)</a:t>
            </a:r>
            <a:r>
              <a:rPr lang="en-GB" sz="2000" i="1" dirty="0" smtClean="0">
                <a:solidFill>
                  <a:srgbClr val="777777"/>
                </a:solidFill>
              </a:rPr>
              <a:t>:</a:t>
            </a:r>
          </a:p>
          <a:p>
            <a:pPr marL="265113" indent="-265113">
              <a:buFont typeface="Arial" pitchFamily="-112" charset="0"/>
              <a:buChar char="•"/>
            </a:pPr>
            <a:r>
              <a:rPr lang="en-US" sz="2000" i="1" dirty="0" smtClean="0">
                <a:solidFill>
                  <a:srgbClr val="777777"/>
                </a:solidFill>
              </a:rPr>
              <a:t>Communication</a:t>
            </a:r>
          </a:p>
          <a:p>
            <a:pPr marL="265113" indent="-265113">
              <a:buFont typeface="Arial" pitchFamily="-112" charset="0"/>
              <a:buChar char="•"/>
            </a:pPr>
            <a:r>
              <a:rPr lang="en-US" sz="2000" i="1" dirty="0" smtClean="0">
                <a:solidFill>
                  <a:srgbClr val="777777"/>
                </a:solidFill>
              </a:rPr>
              <a:t>Collaboration </a:t>
            </a:r>
          </a:p>
          <a:p>
            <a:pPr marL="265113" indent="-265113">
              <a:buFont typeface="Arial" pitchFamily="-112" charset="0"/>
              <a:buChar char="•"/>
            </a:pPr>
            <a:r>
              <a:rPr lang="en-US" sz="2000" i="1" dirty="0" smtClean="0">
                <a:solidFill>
                  <a:srgbClr val="777777"/>
                </a:solidFill>
              </a:rPr>
              <a:t>Community </a:t>
            </a:r>
          </a:p>
          <a:p>
            <a:pPr marL="265113" indent="-265113">
              <a:buFont typeface="Arial" pitchFamily="-112" charset="0"/>
              <a:buChar char="•"/>
            </a:pPr>
            <a:r>
              <a:rPr lang="en-US" sz="2000" i="1" dirty="0" smtClean="0">
                <a:solidFill>
                  <a:srgbClr val="777777"/>
                </a:solidFill>
              </a:rPr>
              <a:t>Creativity </a:t>
            </a:r>
          </a:p>
          <a:p>
            <a:pPr marL="265113" indent="-265113">
              <a:buFont typeface="Arial" pitchFamily="-112" charset="0"/>
              <a:buChar char="•"/>
            </a:pPr>
            <a:r>
              <a:rPr lang="en-US" sz="2000" i="1" dirty="0" smtClean="0">
                <a:solidFill>
                  <a:srgbClr val="777777"/>
                </a:solidFill>
              </a:rPr>
              <a:t>Convergence</a:t>
            </a:r>
            <a:r>
              <a:rPr lang="en-GB" sz="2000" dirty="0" smtClean="0">
                <a:solidFill>
                  <a:srgbClr val="777777"/>
                </a:solidFill>
              </a:rPr>
              <a:t> </a:t>
            </a:r>
          </a:p>
          <a:p>
            <a:pPr marL="265113" indent="-265113">
              <a:buFont typeface="Arial" pitchFamily="-112" charset="0"/>
              <a:buChar char="•"/>
            </a:pPr>
            <a:endParaRPr lang="en-GB" sz="2000" i="1" dirty="0" smtClean="0">
              <a:solidFill>
                <a:srgbClr val="777777"/>
              </a:solidFill>
            </a:endParaRPr>
          </a:p>
          <a:p>
            <a:r>
              <a:rPr lang="en-GB" sz="2000" i="1" dirty="0" smtClean="0">
                <a:solidFill>
                  <a:srgbClr val="777777"/>
                </a:solidFill>
              </a:rPr>
              <a:t>In Lifelong Learning its use concerns, institutions, other organisations, employers and individuals</a:t>
            </a:r>
          </a:p>
          <a:p>
            <a:pPr marL="265113" indent="-265113">
              <a:buFont typeface="Arial" pitchFamily="-112" charset="0"/>
              <a:buChar char="•"/>
            </a:pPr>
            <a:endParaRPr lang="en-GB" sz="2000" i="1" dirty="0" smtClean="0">
              <a:solidFill>
                <a:schemeClr val="bg2"/>
              </a:solidFill>
            </a:endParaRPr>
          </a:p>
          <a:p>
            <a:pPr marL="265113" indent="-265113">
              <a:buFont typeface="Arial" pitchFamily="-112" charset="0"/>
              <a:buChar char="•"/>
            </a:pPr>
            <a:endParaRPr lang="en-GB" sz="2000" i="1" dirty="0" smtClean="0">
              <a:solidFill>
                <a:schemeClr val="bg2"/>
              </a:solidFill>
            </a:endParaRPr>
          </a:p>
          <a:p>
            <a:pPr marL="265113" indent="-265113"/>
            <a:endParaRPr lang="en-US" dirty="0">
              <a:solidFill>
                <a:srgbClr val="777777"/>
              </a:solidFill>
              <a:latin typeface="Verdana" pitchFamily="-112" charset="0"/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17412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  <p:pic>
        <p:nvPicPr>
          <p:cNvPr id="6" name="Picture 5" descr="who-what-why-200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5399" y="3130029"/>
            <a:ext cx="3305392" cy="2049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6"/>
          <p:cNvSpPr txBox="1">
            <a:spLocks noChangeArrowheads="1"/>
          </p:cNvSpPr>
          <p:nvPr/>
        </p:nvSpPr>
        <p:spPr bwMode="auto">
          <a:xfrm>
            <a:off x="719138" y="1636713"/>
            <a:ext cx="6705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71463" indent="-271463">
              <a:buFont typeface="Arial" pitchFamily="-112" charset="0"/>
              <a:buChar char="•"/>
            </a:pPr>
            <a:endParaRPr lang="en-US" sz="1800" dirty="0"/>
          </a:p>
          <a:p>
            <a:pPr marL="271463" indent="-271463"/>
            <a:endParaRPr lang="en-US" sz="1800" dirty="0"/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Organisational Barriers</a:t>
            </a:r>
            <a:br>
              <a:rPr lang="en-US" sz="28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lang="en-US" sz="16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(Not just educational organisations – this is Lifelong Learning)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98911" y="2190063"/>
            <a:ext cx="7851775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77825" indent="-377825">
              <a:spcAft>
                <a:spcPct val="50000"/>
              </a:spcAft>
            </a:pPr>
            <a:r>
              <a:rPr lang="en-US" sz="2000" dirty="0" smtClean="0">
                <a:solidFill>
                  <a:srgbClr val="777777"/>
                </a:solidFill>
              </a:rPr>
              <a:t>Organisational and Management Culture - Social media use:</a:t>
            </a:r>
          </a:p>
          <a:p>
            <a:pPr marL="377825" indent="-377825">
              <a:spcAft>
                <a:spcPct val="50000"/>
              </a:spcAft>
            </a:pPr>
            <a:endParaRPr lang="en-US" sz="2000" dirty="0" smtClean="0">
              <a:solidFill>
                <a:srgbClr val="777777"/>
              </a:solidFill>
            </a:endParaRPr>
          </a:p>
          <a:p>
            <a:pPr marL="377825" indent="-377825">
              <a:spcAft>
                <a:spcPct val="50000"/>
              </a:spcAft>
            </a:pPr>
            <a:r>
              <a:rPr lang="en-US" sz="2000" dirty="0" smtClean="0">
                <a:solidFill>
                  <a:srgbClr val="777777"/>
                </a:solidFill>
              </a:rPr>
              <a:t> 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threatens hierarchical structures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erodes traditional roles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removes “gatekeepers”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changes power dynamics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777777"/>
                </a:solidFill>
              </a:rPr>
              <a:t>needs changed views of “risk”</a:t>
            </a:r>
          </a:p>
          <a:p>
            <a:pPr marL="377825" indent="-377825">
              <a:spcAft>
                <a:spcPct val="50000"/>
              </a:spcAft>
              <a:buFont typeface="Arial"/>
              <a:buChar char="•"/>
            </a:pPr>
            <a:endParaRPr lang="en-US" sz="2000" dirty="0" smtClean="0">
              <a:solidFill>
                <a:schemeClr val="bg2"/>
              </a:solidFill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  <p:pic>
        <p:nvPicPr>
          <p:cNvPr id="6" name="Picture 5" descr="wall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854" y="2696757"/>
            <a:ext cx="3994802" cy="29861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600" dirty="0">
                <a:ea typeface="ＭＳ Ｐゴシック" pitchFamily="-112" charset="-128"/>
                <a:cs typeface="ＭＳ Ｐゴシック" pitchFamily="-112" charset="-128"/>
              </a:rPr>
              <a:t>A “thought” on policy…</a:t>
            </a:r>
            <a:endParaRPr lang="en-US" sz="36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860425" y="1843088"/>
            <a:ext cx="7202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 dirty="0"/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525463" y="2132013"/>
            <a:ext cx="8074025" cy="231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rgbClr val="777777"/>
                </a:solidFill>
                <a:latin typeface="Verdana" pitchFamily="-112" charset="0"/>
              </a:rPr>
              <a:t>Bureaucracy can be a very real barrier to innovation, and much bureaucracy is founded on satisfying “sectional” needs or “regulatory” requirements</a:t>
            </a:r>
          </a:p>
          <a:p>
            <a:endParaRPr lang="en-US" sz="2000" dirty="0">
              <a:solidFill>
                <a:srgbClr val="777777"/>
              </a:solidFill>
              <a:latin typeface="Verdana" pitchFamily="-112" charset="0"/>
            </a:endParaRPr>
          </a:p>
          <a:p>
            <a:r>
              <a:rPr lang="en-US" sz="2000" dirty="0">
                <a:solidFill>
                  <a:srgbClr val="777777"/>
                </a:solidFill>
                <a:latin typeface="Verdana" pitchFamily="-112" charset="0"/>
              </a:rPr>
              <a:t>I’d like to suggest part of our salvation lies in policy, but using policies which enable and facilitate and not control and regulate unnecessarily</a:t>
            </a:r>
            <a:r>
              <a:rPr lang="en-US" dirty="0">
                <a:solidFill>
                  <a:srgbClr val="777777"/>
                </a:solidFill>
                <a:latin typeface="Verdana" pitchFamily="-112" charset="0"/>
              </a:rPr>
              <a:t>…</a:t>
            </a: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Individual Landscape: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555" name="Text Box 8"/>
          <p:cNvSpPr txBox="1">
            <a:spLocks noChangeArrowheads="1"/>
          </p:cNvSpPr>
          <p:nvPr/>
        </p:nvSpPr>
        <p:spPr bwMode="auto">
          <a:xfrm>
            <a:off x="454025" y="1312863"/>
            <a:ext cx="8285163" cy="674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5113" indent="-265113" eaLnBrk="0" hangingPunct="0"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Our “customers” will:</a:t>
            </a:r>
          </a:p>
          <a:p>
            <a:pPr marL="265113" indent="-265113" eaLnBrk="0" hangingPunct="0">
              <a:buFont typeface="Arial"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expect to be treated as a paying client</a:t>
            </a:r>
          </a:p>
          <a:p>
            <a:pPr marL="265113" indent="-265113" eaLnBrk="0" hangingPunct="0">
              <a:buFont typeface="Arial"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expect more individualised “product”</a:t>
            </a:r>
          </a:p>
          <a:p>
            <a:pPr marL="265113" indent="-265113" eaLnBrk="0" hangingPunct="0">
              <a:buFont typeface="Arial"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increasingly want work-based and focused “product”</a:t>
            </a:r>
          </a:p>
          <a:p>
            <a:pPr marL="265113" indent="-265113" eaLnBrk="0" hangingPunct="0">
              <a:buFont typeface="Arial"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want flexibility</a:t>
            </a:r>
          </a:p>
          <a:p>
            <a:pPr marL="265113" indent="-265113" eaLnBrk="0" hangingPunct="0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441325" indent="-441325"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Tutors and learners will build their own toolsets from:</a:t>
            </a:r>
            <a:r>
              <a:rPr 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 </a:t>
            </a: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what is provided by the institution 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what they have on their own (personal) computer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what is available on the Web.</a:t>
            </a:r>
          </a:p>
          <a:p>
            <a:pPr marL="441325" indent="-441325">
              <a:defRPr/>
            </a:pPr>
            <a:endParaRPr lang="en-GB" sz="1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ＭＳ Ｐゴシック" charset="-128"/>
              <a:cs typeface="ＭＳ Ｐゴシック" charset="-128"/>
            </a:endParaRPr>
          </a:p>
          <a:p>
            <a:pPr marL="441325" indent="-441325"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Learners will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“opt out” of systems institutions and tutors might prefer them to use for formal learning activities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initiate “sharing” and “community” activities outside of formal learning using tools they have chosen.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engage with wider and more diverse communities.</a:t>
            </a:r>
          </a:p>
          <a:p>
            <a:pPr marL="441325" indent="-441325">
              <a:buFontTx/>
              <a:buChar char="•"/>
              <a:defRPr/>
            </a:pPr>
            <a:r>
              <a: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rPr>
              <a:t>build their own learning environments</a:t>
            </a:r>
          </a:p>
          <a:p>
            <a:pPr marL="265113" indent="-265113" eaLnBrk="0" hangingPunct="0">
              <a:defRPr/>
            </a:pPr>
            <a:endParaRPr lang="en-GB" sz="1200" dirty="0"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200" b="1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200" i="1" dirty="0">
              <a:solidFill>
                <a:schemeClr val="bg2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dirty="0">
              <a:solidFill>
                <a:srgbClr val="777777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b="1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b="1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GB" sz="4000" dirty="0">
                <a:ea typeface="ＭＳ Ｐゴシック" pitchFamily="-112" charset="-128"/>
                <a:cs typeface="ＭＳ Ｐゴシック" pitchFamily="-112" charset="-128"/>
              </a:rPr>
              <a:t>Possible loci of activity</a:t>
            </a:r>
            <a:endParaRPr lang="en-US" sz="4000" dirty="0"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860425" y="1843088"/>
            <a:ext cx="7202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800" dirty="0"/>
          </a:p>
        </p:txBody>
      </p:sp>
      <p:graphicFrame>
        <p:nvGraphicFramePr>
          <p:cNvPr id="48172" name="Group 44"/>
          <p:cNvGraphicFramePr>
            <a:graphicFrameLocks noGrp="1"/>
          </p:cNvGraphicFramePr>
          <p:nvPr/>
        </p:nvGraphicFramePr>
        <p:xfrm>
          <a:off x="282575" y="1703388"/>
          <a:ext cx="8632825" cy="4173666"/>
        </p:xfrm>
        <a:graphic>
          <a:graphicData uri="http://schemas.openxmlformats.org/drawingml/2006/table">
            <a:tbl>
              <a:tblPr/>
              <a:tblGrid>
                <a:gridCol w="1355725"/>
                <a:gridCol w="1843088"/>
                <a:gridCol w="2462212"/>
                <a:gridCol w="2971800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Control level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Institution Initiated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Tutor Initiated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Learner Initiated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Control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Enrolment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Progression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Summative assessment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Course structure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Submission of work for assessment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4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Manage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Tutor led discussion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Lecture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Course Resources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Facilitate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Group Project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Course/Group Discussion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78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Enable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Formal Peer discussion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Blog of learning experience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Recognise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Informal peer discussion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4D4D4D"/>
                          </a:solidFill>
                          <a:effectLst/>
                          <a:latin typeface="Verdana" charset="0"/>
                          <a:ea typeface="ＭＳ Ｐゴシック" charset="-128"/>
                          <a:cs typeface="ＭＳ Ｐゴシック" charset="-128"/>
                        </a:rPr>
                        <a:t>Personal Blog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4D4D4D"/>
                        </a:solidFill>
                        <a:effectLst/>
                        <a:latin typeface="Verdana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3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Educational Landscape: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454025" y="1339850"/>
            <a:ext cx="8285163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1800" dirty="0">
                <a:solidFill>
                  <a:srgbClr val="4D4D4D"/>
                </a:solidFill>
                <a:latin typeface="Verdana" charset="0"/>
                <a:ea typeface="ＭＳ Ｐゴシック" charset="-128"/>
                <a:cs typeface="ＭＳ Ｐゴシック" charset="-128"/>
              </a:rPr>
              <a:t>My own view is that despite all the pressures the quality of learning experience being provided is high and continues to improve…</a:t>
            </a:r>
          </a:p>
          <a:p>
            <a:pPr marL="265113" indent="-265113" eaLnBrk="0" hangingPunct="0">
              <a:defRPr/>
            </a:pPr>
            <a:endParaRPr lang="en-GB" sz="18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8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defRPr/>
            </a:pPr>
            <a:r>
              <a:rPr lang="en-GB" sz="1800" dirty="0">
                <a:solidFill>
                  <a:srgbClr val="4D4D4D"/>
                </a:solidFill>
                <a:latin typeface="Verdana" charset="0"/>
                <a:ea typeface="ＭＳ Ｐゴシック" charset="-128"/>
                <a:cs typeface="ＭＳ Ｐゴシック" charset="-128"/>
              </a:rPr>
              <a:t>But – we are increasingly expected to “deliver to – decreasing - budget”</a:t>
            </a:r>
          </a:p>
          <a:p>
            <a:pPr marL="265113" indent="-265113" eaLnBrk="0" hangingPunct="0">
              <a:defRPr/>
            </a:pPr>
            <a:endParaRPr lang="en-GB" sz="12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2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2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endParaRPr lang="en-GB" sz="1200" dirty="0">
              <a:solidFill>
                <a:srgbClr val="4D4D4D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defRPr/>
            </a:pPr>
            <a:r>
              <a:rPr lang="en-GB" b="1" dirty="0">
                <a:solidFill>
                  <a:srgbClr val="4D4D4D"/>
                </a:solidFill>
                <a:latin typeface="Verdana" charset="0"/>
                <a:ea typeface="ＭＳ Ｐゴシック" charset="-128"/>
                <a:cs typeface="ＭＳ Ｐゴシック" charset="-128"/>
              </a:rPr>
              <a:t>We have reached a point where something being “better” or “more educationally effective” is not enough…</a:t>
            </a:r>
          </a:p>
          <a:p>
            <a:pPr marL="265113" indent="-265113" eaLnBrk="0" hangingPunct="0">
              <a:defRPr/>
            </a:pPr>
            <a:endParaRPr lang="en-GB" sz="1200" dirty="0"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 eaLnBrk="0" hangingPunct="0">
              <a:defRPr/>
            </a:pPr>
            <a:r>
              <a:rPr lang="en-GB" sz="2000" dirty="0">
                <a:latin typeface="Arial" charset="0"/>
                <a:ea typeface="ＭＳ Ｐゴシック" charset="-128"/>
                <a:cs typeface="ＭＳ Ｐゴシック" charset="-128"/>
              </a:rPr>
              <a:t> </a:t>
            </a:r>
          </a:p>
          <a:p>
            <a:pPr marL="265113" indent="-265113">
              <a:buFont typeface="Arial" charset="0"/>
              <a:buChar char="•"/>
              <a:defRPr/>
            </a:pPr>
            <a:endParaRPr lang="en-GB" sz="2000" i="1" dirty="0">
              <a:solidFill>
                <a:schemeClr val="bg2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dirty="0">
              <a:solidFill>
                <a:srgbClr val="777777"/>
              </a:solidFill>
              <a:latin typeface="Verdana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b="1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265113" indent="-265113">
              <a:defRPr/>
            </a:pPr>
            <a:endParaRPr lang="en-US" b="1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Educational Landscape: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579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What I see in</a:t>
            </a:r>
            <a:r>
              <a:rPr lang="en-GB" sz="2000" dirty="0" smtClean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Lifelong Learning and Vocational Education:</a:t>
            </a:r>
            <a:endParaRPr lang="en-GB" sz="2000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defRPr/>
            </a:pPr>
            <a:endParaRPr lang="en-GB" sz="2000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Greater influence by employers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Reduced ranges of courses offered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individualised courses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APEL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Reduced staffing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Alternative providers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OER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Learners studying “cross” institution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self-learn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r>
              <a:rPr lang="en-GB" sz="20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work-based </a:t>
            </a:r>
            <a:r>
              <a:rPr lang="en-GB" sz="2000" dirty="0" smtClean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learning</a:t>
            </a:r>
          </a:p>
          <a:p>
            <a:pPr marL="627063" indent="-627063" eaLnBrk="0" hangingPunct="0">
              <a:buFont typeface="Arial"/>
              <a:buChar char="•"/>
              <a:defRPr/>
            </a:pPr>
            <a:endParaRPr lang="en-GB" sz="2000" dirty="0" smtClean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627063" indent="-627063" eaLnBrk="0" hangingPunct="0">
              <a:defRPr/>
            </a:pPr>
            <a:r>
              <a:rPr lang="en-GB" sz="2000" dirty="0" smtClean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 BIG role for Social Media</a:t>
            </a:r>
          </a:p>
        </p:txBody>
      </p:sp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alphaModFix amt="3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What’s to be done?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71683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5113" indent="-265113">
              <a:buFont typeface="Arial" pitchFamily="-112" charset="0"/>
              <a:buChar char="•"/>
            </a:pPr>
            <a:endParaRPr lang="en-GB" sz="2000" i="1" dirty="0">
              <a:solidFill>
                <a:schemeClr val="bg2"/>
              </a:solidFill>
            </a:endParaRPr>
          </a:p>
          <a:p>
            <a:pPr marL="265113" indent="-265113"/>
            <a:endParaRPr lang="en-US" dirty="0">
              <a:solidFill>
                <a:srgbClr val="777777"/>
              </a:solidFill>
              <a:latin typeface="Verdana" pitchFamily="-112" charset="0"/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150" y="1617663"/>
            <a:ext cx="8174038" cy="4156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I hope you know better than I do! There is real expertise on using</a:t>
            </a:r>
            <a:r>
              <a:rPr lang="en-US" sz="1800" dirty="0" smtClean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social media as </a:t>
            </a: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 rich educational tool here today!</a:t>
            </a:r>
          </a:p>
          <a:p>
            <a:pPr>
              <a:defRPr/>
            </a:pPr>
            <a:endParaRPr lang="en-US" sz="1800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But from my “boring” perspective”:</a:t>
            </a:r>
          </a:p>
          <a:p>
            <a:pPr>
              <a:defRPr/>
            </a:pPr>
            <a:endParaRPr lang="en-US" sz="1800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82563" indent="-182563">
              <a:buFont typeface="Arial"/>
              <a:buChar char="•"/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Fight to get your institution to take an organisation-wide view of ALL its information – not just the “admin”</a:t>
            </a:r>
          </a:p>
          <a:p>
            <a:pPr marL="182563" indent="-182563">
              <a:buFont typeface="Arial"/>
              <a:buChar char="•"/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Finds ways of presenting</a:t>
            </a:r>
            <a:r>
              <a:rPr lang="en-US" sz="1800" dirty="0" smtClean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social media as </a:t>
            </a: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“good value”, “employer and customer” centric, and above all “cost effective”</a:t>
            </a:r>
          </a:p>
          <a:p>
            <a:pPr marL="182563" indent="-182563">
              <a:buFont typeface="Arial"/>
              <a:buChar char="•"/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Fight to get policy and governance that liberates rather than binds</a:t>
            </a:r>
          </a:p>
          <a:p>
            <a:pPr marL="182563" indent="-182563">
              <a:buFont typeface="Arial"/>
              <a:buChar char="•"/>
              <a:defRPr/>
            </a:pPr>
            <a:endParaRPr lang="en-US" sz="1800" dirty="0">
              <a:solidFill>
                <a:srgbClr val="4D4D4D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182563" indent="-182563">
              <a:defRPr/>
            </a:pPr>
            <a:r>
              <a:rPr lang="en-US" sz="1800" dirty="0">
                <a:solidFill>
                  <a:srgbClr val="4D4D4D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Above all – show innovation works!</a:t>
            </a:r>
          </a:p>
          <a:p>
            <a:pPr>
              <a:defRPr/>
            </a:pP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3"/>
          <p:cNvSpPr txBox="1">
            <a:spLocks noChangeArrowheads="1"/>
          </p:cNvSpPr>
          <p:nvPr/>
        </p:nvSpPr>
        <p:spPr bwMode="auto">
          <a:xfrm>
            <a:off x="685800" y="1828800"/>
            <a:ext cx="757872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777777"/>
                </a:solidFill>
                <a:latin typeface="Verdana" pitchFamily="-112" charset="0"/>
                <a:ea typeface="Arial" pitchFamily="-112" charset="0"/>
                <a:cs typeface="Arial" pitchFamily="-112" charset="0"/>
              </a:rPr>
              <a:t>Thank you for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777777"/>
                </a:solidFill>
                <a:latin typeface="Verdana" pitchFamily="-112" charset="0"/>
                <a:ea typeface="Arial" pitchFamily="-112" charset="0"/>
                <a:cs typeface="Arial" pitchFamily="-112" charset="0"/>
              </a:rPr>
              <a:t>your patience</a:t>
            </a:r>
            <a:endParaRPr lang="en-US" sz="2000" b="1" dirty="0">
              <a:solidFill>
                <a:srgbClr val="777777"/>
              </a:solidFill>
              <a:latin typeface="Verdana" pitchFamily="-112" charset="0"/>
              <a:ea typeface="Arial" pitchFamily="-112" charset="0"/>
              <a:cs typeface="Arial" pitchFamily="-112" charset="0"/>
            </a:endParaRPr>
          </a:p>
          <a:p>
            <a:pPr>
              <a:spcBef>
                <a:spcPct val="50000"/>
              </a:spcBef>
            </a:pPr>
            <a:endParaRPr lang="en-US" sz="2000" b="1" dirty="0">
              <a:solidFill>
                <a:srgbClr val="777777"/>
              </a:solidFill>
              <a:latin typeface="Verdana" pitchFamily="-112" charset="0"/>
              <a:ea typeface="Arial" pitchFamily="-112" charset="0"/>
              <a:cs typeface="Arial" pitchFamily="-112" charset="0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777777"/>
                </a:solidFill>
                <a:latin typeface="Verdana" pitchFamily="-112" charset="0"/>
                <a:ea typeface="Arial" pitchFamily="-112" charset="0"/>
                <a:cs typeface="Arial" pitchFamily="-112" charset="0"/>
              </a:rPr>
              <a:t>m.j.stiles@staffs.ac.uk</a:t>
            </a:r>
            <a:endParaRPr lang="en-US" dirty="0">
              <a:solidFill>
                <a:srgbClr val="777777"/>
              </a:solidFill>
              <a:ea typeface="Arial" pitchFamily="-112" charset="0"/>
              <a:cs typeface="Arial" pitchFamily="-112" charset="0"/>
            </a:endParaRPr>
          </a:p>
          <a:p>
            <a:pPr>
              <a:spcBef>
                <a:spcPct val="50000"/>
              </a:spcBef>
            </a:pPr>
            <a:endParaRPr lang="en-US" sz="1800" dirty="0">
              <a:solidFill>
                <a:srgbClr val="777777"/>
              </a:solidFill>
              <a:ea typeface="Arial" pitchFamily="-112" charset="0"/>
              <a:cs typeface="Arial" pitchFamily="-112" charset="0"/>
            </a:endParaRPr>
          </a:p>
        </p:txBody>
      </p:sp>
      <p:pic>
        <p:nvPicPr>
          <p:cNvPr id="73731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57863" y="2259013"/>
            <a:ext cx="1066800" cy="196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Rectangle 45"/>
          <p:cNvSpPr>
            <a:spLocks noChangeArrowheads="1"/>
          </p:cNvSpPr>
          <p:nvPr/>
        </p:nvSpPr>
        <p:spPr bwMode="auto">
          <a:xfrm>
            <a:off x="539750" y="4945063"/>
            <a:ext cx="774065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777777"/>
                </a:solidFill>
                <a:latin typeface="Verdana" pitchFamily="-112" charset="0"/>
              </a:rPr>
              <a:t>Tensions between Innovation and Control:</a:t>
            </a:r>
          </a:p>
          <a:p>
            <a:r>
              <a:rPr lang="en-US" sz="1600" dirty="0">
                <a:solidFill>
                  <a:srgbClr val="4D4D4D"/>
                </a:solidFill>
                <a:latin typeface="Verdana" pitchFamily="-112" charset="0"/>
                <a:hlinkClick r:id="rId4"/>
              </a:rPr>
              <a:t>http://www.facebook.com/group.php?gid=</a:t>
            </a:r>
            <a:r>
              <a:rPr lang="en-US" sz="1600" dirty="0" smtClean="0">
                <a:solidFill>
                  <a:srgbClr val="4D4D4D"/>
                </a:solidFill>
                <a:latin typeface="Verdana" pitchFamily="-112" charset="0"/>
                <a:hlinkClick r:id="rId4"/>
              </a:rPr>
              <a:t>6572643972</a:t>
            </a:r>
            <a:endParaRPr lang="en-US" sz="1600" dirty="0" smtClean="0">
              <a:solidFill>
                <a:srgbClr val="4D4D4D"/>
              </a:solidFill>
              <a:latin typeface="Verdana" pitchFamily="-112" charset="0"/>
            </a:endParaRPr>
          </a:p>
          <a:p>
            <a:endParaRPr lang="en-US" sz="1600" dirty="0" smtClean="0">
              <a:solidFill>
                <a:srgbClr val="4D4D4D"/>
              </a:solidFill>
              <a:latin typeface="Verdana" pitchFamily="-112" charset="0"/>
            </a:endParaRPr>
          </a:p>
          <a:p>
            <a:r>
              <a:rPr lang="en-US" sz="1600" dirty="0" smtClean="0">
                <a:solidFill>
                  <a:srgbClr val="4D4D4D"/>
                </a:solidFill>
                <a:latin typeface="Verdana" pitchFamily="-112" charset="0"/>
              </a:rPr>
              <a:t>Big HE:</a:t>
            </a:r>
          </a:p>
          <a:p>
            <a:r>
              <a:rPr lang="en-US" sz="1600" dirty="0" smtClean="0">
                <a:solidFill>
                  <a:srgbClr val="4D4D4D"/>
                </a:solidFill>
                <a:latin typeface="Verdana" pitchFamily="-112" charset="0"/>
                <a:hlinkClick r:id="rId5"/>
              </a:rPr>
              <a:t>http://learning.staffs.ac.uk/ldiwebsite/reports.html</a:t>
            </a:r>
            <a:endParaRPr lang="en-US" sz="1600" dirty="0" smtClean="0">
              <a:solidFill>
                <a:srgbClr val="4D4D4D"/>
              </a:solidFill>
              <a:latin typeface="Verdana" pitchFamily="-112" charset="0"/>
            </a:endParaRPr>
          </a:p>
          <a:p>
            <a:endParaRPr lang="en-US" sz="1600" dirty="0" smtClean="0">
              <a:solidFill>
                <a:srgbClr val="4D4D4D"/>
              </a:solidFill>
              <a:latin typeface="Verdana" pitchFamily="-112" charset="0"/>
            </a:endParaRPr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My messages…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454025" y="1601654"/>
            <a:ext cx="840105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65113" indent="-265113" eaLnBrk="0" hangingPunct="0">
              <a:buFont typeface="Arial" pitchFamily="-112" charset="0"/>
              <a:buChar char="•"/>
            </a:pP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“Social media use” in education 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is an </a:t>
            </a:r>
            <a:r>
              <a:rPr lang="en-GB" sz="2000" b="1" dirty="0" smtClean="0">
                <a:solidFill>
                  <a:srgbClr val="7F7F7F"/>
                </a:solidFill>
                <a:latin typeface="Verdana" pitchFamily="-112" charset="0"/>
              </a:rPr>
              <a:t>INNOVATION</a:t>
            </a:r>
            <a:br>
              <a:rPr lang="en-GB" sz="2000" b="1" dirty="0" smtClean="0">
                <a:solidFill>
                  <a:srgbClr val="7F7F7F"/>
                </a:solidFill>
                <a:latin typeface="Verdana" pitchFamily="-112" charset="0"/>
              </a:rPr>
            </a:br>
            <a:endParaRPr lang="en-GB" sz="2000" b="1" dirty="0" smtClean="0">
              <a:solidFill>
                <a:srgbClr val="7F7F7F"/>
              </a:solidFill>
              <a:latin typeface="Verdana" pitchFamily="-112" charset="0"/>
            </a:endParaRPr>
          </a:p>
          <a:p>
            <a:pPr marL="265113" indent="-265113" eaLnBrk="0" hangingPunct="0">
              <a:buFont typeface="Arial" pitchFamily="-112" charset="0"/>
              <a:buChar char="•"/>
            </a:pP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Many organisations – especially 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educational ones – </a:t>
            </a:r>
            <a:r>
              <a:rPr lang="en-GB" sz="2000" b="1" dirty="0" smtClean="0">
                <a:solidFill>
                  <a:srgbClr val="7F7F7F"/>
                </a:solidFill>
                <a:latin typeface="Verdana" pitchFamily="-112" charset="0"/>
              </a:rPr>
              <a:t>struggle </a:t>
            </a: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to 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maintain innovations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endParaRPr lang="en-GB" sz="2000" dirty="0" smtClean="0">
              <a:solidFill>
                <a:srgbClr val="7F7F7F"/>
              </a:solidFill>
              <a:latin typeface="Verdana" pitchFamily="-112" charset="0"/>
            </a:endParaRPr>
          </a:p>
          <a:p>
            <a:pPr marL="265113" indent="-265113" eaLnBrk="0" hangingPunct="0">
              <a:buFont typeface="Arial" pitchFamily="-112" charset="0"/>
              <a:buChar char="•"/>
            </a:pP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“Social media use” </a:t>
            </a:r>
            <a:r>
              <a:rPr lang="en-GB" sz="2000" b="1" dirty="0" smtClean="0">
                <a:solidFill>
                  <a:srgbClr val="7F7F7F"/>
                </a:solidFill>
                <a:latin typeface="Verdana" pitchFamily="-112" charset="0"/>
              </a:rPr>
              <a:t>challenges </a:t>
            </a: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/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organisational structures and 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cultures</a:t>
            </a:r>
            <a:b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</a:br>
            <a:endParaRPr lang="en-GB" sz="2000" dirty="0" smtClean="0">
              <a:solidFill>
                <a:srgbClr val="7F7F7F"/>
              </a:solidFill>
              <a:latin typeface="Verdana" pitchFamily="-112" charset="0"/>
            </a:endParaRPr>
          </a:p>
          <a:p>
            <a:pPr marL="265113" indent="-265113" eaLnBrk="0" hangingPunct="0">
              <a:buFont typeface="Arial" pitchFamily="-112" charset="0"/>
              <a:buChar char="•"/>
            </a:pP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Learners and practitioners will </a:t>
            </a:r>
            <a:r>
              <a:rPr lang="en-GB" sz="2000" b="1" dirty="0" smtClean="0">
                <a:solidFill>
                  <a:srgbClr val="7F7F7F"/>
                </a:solidFill>
                <a:latin typeface="Verdana" pitchFamily="-112" charset="0"/>
              </a:rPr>
              <a:t>lose heart </a:t>
            </a:r>
            <a:r>
              <a:rPr lang="en-GB" sz="2000" dirty="0" smtClean="0">
                <a:solidFill>
                  <a:srgbClr val="7F7F7F"/>
                </a:solidFill>
                <a:latin typeface="Verdana" pitchFamily="-112" charset="0"/>
              </a:rPr>
              <a:t>if things are made difficult and fail to meet their expectations</a:t>
            </a:r>
          </a:p>
          <a:p>
            <a:pPr marL="265113" indent="-265113" eaLnBrk="0" hangingPunct="0">
              <a:buFont typeface="Arial" pitchFamily="-112" charset="0"/>
              <a:buChar char="•"/>
            </a:pPr>
            <a:endParaRPr lang="en-GB" sz="2000" dirty="0" smtClean="0">
              <a:solidFill>
                <a:srgbClr val="7F7F7F"/>
              </a:solidFill>
              <a:latin typeface="Verdana" pitchFamily="-112" charset="0"/>
            </a:endParaRPr>
          </a:p>
          <a:p>
            <a:pPr marL="265113" indent="-265113"/>
            <a:endParaRPr lang="en-US" b="1" dirty="0">
              <a:solidFill>
                <a:srgbClr val="4D4D4D"/>
              </a:solidFill>
            </a:endParaRPr>
          </a:p>
        </p:txBody>
      </p:sp>
      <p:pic>
        <p:nvPicPr>
          <p:cNvPr id="6" name="Picture 5" descr="messag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88" y="1154471"/>
            <a:ext cx="3810000" cy="3850949"/>
          </a:xfrm>
          <a:prstGeom prst="rect">
            <a:avLst/>
          </a:prstGeom>
        </p:spPr>
      </p:pic>
      <p:sp>
        <p:nvSpPr>
          <p:cNvPr id="7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The Challenges…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7411" name="Text Box 8"/>
          <p:cNvSpPr txBox="1">
            <a:spLocks noChangeArrowheads="1"/>
          </p:cNvSpPr>
          <p:nvPr/>
        </p:nvSpPr>
        <p:spPr bwMode="auto">
          <a:xfrm>
            <a:off x="454026" y="1468438"/>
            <a:ext cx="407523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265113" indent="-265113" eaLnBrk="0" hangingPunct="0"/>
            <a:r>
              <a:rPr lang="en-GB" sz="2000" dirty="0" smtClean="0">
                <a:latin typeface="Verdana" pitchFamily="-112" charset="0"/>
              </a:rPr>
              <a:t> </a:t>
            </a:r>
            <a:r>
              <a:rPr lang="en-GB" sz="2000" dirty="0" smtClean="0">
                <a:solidFill>
                  <a:srgbClr val="777777"/>
                </a:solidFill>
                <a:latin typeface="Verdana" pitchFamily="-112" charset="0"/>
              </a:rPr>
              <a:t>  </a:t>
            </a:r>
          </a:p>
          <a:p>
            <a:pPr eaLnBrk="0" hangingPunct="0"/>
            <a:r>
              <a:rPr lang="en-GB" sz="2000" dirty="0">
                <a:solidFill>
                  <a:srgbClr val="777777"/>
                </a:solidFill>
                <a:latin typeface="Verdana" pitchFamily="-112" charset="0"/>
              </a:rPr>
              <a:t>The world of education is changing in national/organisational/individual/educational ways and both institutions and practitioners </a:t>
            </a:r>
            <a:r>
              <a:rPr lang="en-GB" sz="2000" dirty="0" smtClean="0">
                <a:solidFill>
                  <a:srgbClr val="777777"/>
                </a:solidFill>
                <a:latin typeface="Verdana" pitchFamily="-112" charset="0"/>
              </a:rPr>
              <a:t>have </a:t>
            </a:r>
            <a:r>
              <a:rPr lang="en-GB" sz="2000" dirty="0">
                <a:solidFill>
                  <a:srgbClr val="777777"/>
                </a:solidFill>
                <a:latin typeface="Verdana" pitchFamily="-112" charset="0"/>
              </a:rPr>
              <a:t>embedded cultural and behavioural practices that are limiting their ability to </a:t>
            </a:r>
            <a:r>
              <a:rPr lang="en-GB" sz="2000" dirty="0" smtClean="0">
                <a:solidFill>
                  <a:srgbClr val="777777"/>
                </a:solidFill>
                <a:latin typeface="Verdana" pitchFamily="-112" charset="0"/>
              </a:rPr>
              <a:t>respond – so do many partners organisations!</a:t>
            </a:r>
            <a:endParaRPr lang="en-US" b="1" dirty="0">
              <a:solidFill>
                <a:srgbClr val="4D4D4D"/>
              </a:solidFill>
            </a:endParaRPr>
          </a:p>
        </p:txBody>
      </p:sp>
      <p:pic>
        <p:nvPicPr>
          <p:cNvPr id="21509" name="Picture 4" descr="challeng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9333" y="1598612"/>
            <a:ext cx="4289855" cy="321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The “Landscapes”…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9459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556625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5113" indent="-265113" eaLnBrk="0" hangingPunct="0"/>
            <a:r>
              <a:rPr lang="en-GB" sz="2000" dirty="0">
                <a:solidFill>
                  <a:srgbClr val="595959"/>
                </a:solidFill>
                <a:latin typeface="Verdana" pitchFamily="-112" charset="0"/>
              </a:rPr>
              <a:t>What "landscapes" confront the</a:t>
            </a:r>
            <a:r>
              <a:rPr lang="en-GB" sz="2000" dirty="0" smtClean="0">
                <a:solidFill>
                  <a:srgbClr val="595959"/>
                </a:solidFill>
                <a:latin typeface="Verdana" pitchFamily="-112" charset="0"/>
              </a:rPr>
              <a:t>  educational innovator?</a:t>
            </a:r>
            <a:endParaRPr lang="en-GB" sz="2000" dirty="0">
              <a:solidFill>
                <a:srgbClr val="595959"/>
              </a:solidFill>
              <a:latin typeface="Verdana" pitchFamily="-112" charset="0"/>
            </a:endParaRP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 </a:t>
            </a:r>
          </a:p>
          <a:p>
            <a:pPr marL="265113" indent="-265113" eaLnBrk="0" hangingPunct="0"/>
            <a:r>
              <a:rPr lang="en-GB" sz="1600" b="1" dirty="0">
                <a:solidFill>
                  <a:srgbClr val="595959"/>
                </a:solidFill>
                <a:latin typeface="Verdana" pitchFamily="-112" charset="0"/>
              </a:rPr>
              <a:t>National &amp; Political </a:t>
            </a:r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landscape 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– a new political climate and rapidly changing funding models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 </a:t>
            </a:r>
          </a:p>
          <a:p>
            <a:pPr marL="265113" indent="-265113" eaLnBrk="0" hangingPunct="0"/>
            <a:r>
              <a:rPr lang="en-GB" sz="1600" b="1" dirty="0">
                <a:solidFill>
                  <a:srgbClr val="595959"/>
                </a:solidFill>
                <a:latin typeface="Verdana" pitchFamily="-112" charset="0"/>
              </a:rPr>
              <a:t>Organizational</a:t>
            </a:r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 landscape 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- where</a:t>
            </a:r>
            <a:r>
              <a:rPr lang="en-GB" sz="1600" dirty="0" smtClean="0">
                <a:solidFill>
                  <a:srgbClr val="595959"/>
                </a:solidFill>
                <a:latin typeface="Verdana" pitchFamily="-112" charset="0"/>
              </a:rPr>
              <a:t> institutions struggle </a:t>
            </a:r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to innovate and respond to change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 </a:t>
            </a:r>
          </a:p>
          <a:p>
            <a:pPr marL="265113" indent="-265113" eaLnBrk="0" hangingPunct="0"/>
            <a:r>
              <a:rPr lang="en-GB" sz="1600" b="1" dirty="0">
                <a:solidFill>
                  <a:srgbClr val="595959"/>
                </a:solidFill>
                <a:latin typeface="Verdana" pitchFamily="-112" charset="0"/>
              </a:rPr>
              <a:t>Individual</a:t>
            </a:r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 landscape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- where a new generation, including work-based learners, have very different requirements, expectations and personal constraints.  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 </a:t>
            </a:r>
          </a:p>
          <a:p>
            <a:pPr marL="265113" indent="-265113" eaLnBrk="0" hangingPunct="0"/>
            <a:r>
              <a:rPr lang="en-GB" sz="1600" b="1" dirty="0">
                <a:solidFill>
                  <a:srgbClr val="595959"/>
                </a:solidFill>
                <a:latin typeface="Verdana" pitchFamily="-112" charset="0"/>
              </a:rPr>
              <a:t>Educational</a:t>
            </a:r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 landscape </a:t>
            </a:r>
          </a:p>
          <a:p>
            <a:pPr marL="265113" indent="-265113" eaLnBrk="0" hangingPunct="0"/>
            <a:r>
              <a:rPr lang="en-GB" sz="1600" dirty="0">
                <a:solidFill>
                  <a:srgbClr val="595959"/>
                </a:solidFill>
                <a:latin typeface="Verdana" pitchFamily="-112" charset="0"/>
              </a:rPr>
              <a:t>- can no longer be concerned solely with enhancement but must "deliver to budget” and to the expectations of the other three landscapes</a:t>
            </a:r>
            <a:r>
              <a:rPr lang="en-GB" sz="1600" dirty="0">
                <a:solidFill>
                  <a:srgbClr val="595959"/>
                </a:solidFill>
              </a:rPr>
              <a:t>.</a:t>
            </a:r>
            <a:endParaRPr lang="en-US" b="1" dirty="0">
              <a:solidFill>
                <a:srgbClr val="595959"/>
              </a:solidFill>
            </a:endParaRPr>
          </a:p>
        </p:txBody>
      </p:sp>
      <p:sp>
        <p:nvSpPr>
          <p:cNvPr id="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2800" dirty="0">
                <a:ea typeface="ＭＳ Ｐゴシック" pitchFamily="-112" charset="-128"/>
                <a:cs typeface="ＭＳ Ｐゴシック" pitchFamily="-112" charset="-128"/>
              </a:rPr>
              <a:t>National/Political Landscape:</a:t>
            </a:r>
            <a:endParaRPr lang="en-GB" sz="28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265113" indent="-265113" eaLnBrk="0" hangingPunct="0"/>
            <a:r>
              <a:rPr lang="en-GB" sz="2000" dirty="0">
                <a:latin typeface="Verdana" pitchFamily="-112" charset="0"/>
              </a:rPr>
              <a:t> </a:t>
            </a:r>
          </a:p>
          <a:p>
            <a:pPr eaLnBrk="0" hangingPunct="0"/>
            <a:r>
              <a:rPr lang="en-GB" sz="2000" dirty="0" smtClean="0">
                <a:solidFill>
                  <a:srgbClr val="595959"/>
                </a:solidFill>
                <a:latin typeface="Verdana" pitchFamily="-112" charset="0"/>
              </a:rPr>
              <a:t>Current </a:t>
            </a:r>
            <a:r>
              <a:rPr lang="en-GB" sz="2000" dirty="0">
                <a:solidFill>
                  <a:srgbClr val="595959"/>
                </a:solidFill>
                <a:latin typeface="Verdana" pitchFamily="-112" charset="0"/>
              </a:rPr>
              <a:t>political and economic climates and resulting changes in funding models have the potential to transform Further &amp; Higher Education into a truly commodity-driven market where even the learner is a commodity.  </a:t>
            </a:r>
            <a:endParaRPr lang="en-US" b="1" dirty="0">
              <a:solidFill>
                <a:srgbClr val="595959"/>
              </a:solidFill>
            </a:endParaRPr>
          </a:p>
        </p:txBody>
      </p:sp>
      <p:sp>
        <p:nvSpPr>
          <p:cNvPr id="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 smtClean="0">
                <a:ea typeface="ＭＳ Ｐゴシック" pitchFamily="-112" charset="-128"/>
                <a:cs typeface="ＭＳ Ｐゴシック" pitchFamily="-112" charset="-128"/>
              </a:rPr>
              <a:t>“Big HE”</a:t>
            </a:r>
          </a:p>
        </p:txBody>
      </p:sp>
      <p:pic>
        <p:nvPicPr>
          <p:cNvPr id="29699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1166813"/>
            <a:ext cx="7037388" cy="512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National/Political Landscape: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1507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7938" indent="-7938" eaLnBrk="0" hangingPunct="0"/>
            <a:r>
              <a:rPr lang="en-GB" sz="1800" dirty="0">
                <a:latin typeface="Verdana" pitchFamily="-112" charset="0"/>
              </a:rPr>
              <a:t>Such a market driven approach to HE using “pay-as-you-consume” methods could: </a:t>
            </a:r>
          </a:p>
          <a:p>
            <a:pPr marL="7938" indent="-7938" eaLnBrk="0" hangingPunct="0">
              <a:buFont typeface="Arial" pitchFamily="-112" charset="0"/>
              <a:buChar char="•"/>
            </a:pPr>
            <a:endParaRPr lang="en-GB" sz="1800" dirty="0">
              <a:latin typeface="Verdana" pitchFamily="-112" charset="0"/>
            </a:endParaRPr>
          </a:p>
          <a:p>
            <a:pPr marL="7938" indent="-7938" eaLnBrk="0" hangingPunct="0">
              <a:buFont typeface="Arial" pitchFamily="-112" charset="0"/>
              <a:buChar char="•"/>
            </a:pPr>
            <a:r>
              <a:rPr lang="en-GB" sz="1800" dirty="0">
                <a:latin typeface="Verdana" pitchFamily="-112" charset="0"/>
              </a:rPr>
              <a:t>record all the learning activities purchased and undertaken by the individual learner </a:t>
            </a:r>
          </a:p>
          <a:p>
            <a:pPr marL="7938" indent="-7938" eaLnBrk="0" hangingPunct="0">
              <a:buFont typeface="Arial" pitchFamily="-112" charset="0"/>
              <a:buChar char="•"/>
            </a:pPr>
            <a:endParaRPr lang="en-GB" sz="1800" dirty="0">
              <a:latin typeface="Verdana" pitchFamily="-112" charset="0"/>
            </a:endParaRPr>
          </a:p>
          <a:p>
            <a:pPr marL="7938" indent="-7938" eaLnBrk="0" hangingPunct="0">
              <a:buFont typeface="Arial" pitchFamily="-112" charset="0"/>
              <a:buChar char="•"/>
            </a:pPr>
            <a:r>
              <a:rPr lang="en-GB" sz="1800" dirty="0">
                <a:latin typeface="Verdana" pitchFamily="-112" charset="0"/>
              </a:rPr>
              <a:t>this could be incorporated into a portfolio along with evidence and reflection </a:t>
            </a:r>
          </a:p>
          <a:p>
            <a:pPr marL="7938" indent="-7938" eaLnBrk="0" hangingPunct="0">
              <a:buFont typeface="Arial" pitchFamily="-112" charset="0"/>
              <a:buChar char="•"/>
            </a:pPr>
            <a:endParaRPr lang="en-GB" sz="1800" dirty="0">
              <a:latin typeface="Verdana" pitchFamily="-112" charset="0"/>
            </a:endParaRPr>
          </a:p>
          <a:p>
            <a:pPr marL="7938" indent="-7938" eaLnBrk="0" hangingPunct="0">
              <a:buFont typeface="Arial" pitchFamily="-112" charset="0"/>
              <a:buChar char="•"/>
            </a:pPr>
            <a:r>
              <a:rPr lang="en-GB" sz="1800" dirty="0">
                <a:latin typeface="Verdana" pitchFamily="-112" charset="0"/>
              </a:rPr>
              <a:t>BUT this information could be also used to assess the “cost-effectiveness” of the individual </a:t>
            </a:r>
          </a:p>
          <a:p>
            <a:pPr marL="7938" indent="-7938" eaLnBrk="0" hangingPunct="0">
              <a:buFont typeface="Arial" pitchFamily="-112" charset="0"/>
              <a:buChar char="•"/>
            </a:pPr>
            <a:endParaRPr lang="en-GB" sz="1800" dirty="0">
              <a:latin typeface="Verdana" pitchFamily="-112" charset="0"/>
            </a:endParaRPr>
          </a:p>
          <a:p>
            <a:pPr marL="7938" indent="-7938" eaLnBrk="0" hangingPunct="0">
              <a:buFont typeface="Arial" pitchFamily="-112" charset="0"/>
              <a:buChar char="•"/>
            </a:pPr>
            <a:r>
              <a:rPr lang="en-GB" sz="1800" dirty="0">
                <a:latin typeface="Verdana" pitchFamily="-112" charset="0"/>
              </a:rPr>
              <a:t>and along with sophisticated job profiling be used in selection processes </a:t>
            </a:r>
          </a:p>
          <a:p>
            <a:pPr marL="7938" indent="-7938" eaLnBrk="0" hangingPunct="0">
              <a:buFont typeface="Arial" pitchFamily="-112" charset="0"/>
              <a:buChar char="•"/>
            </a:pPr>
            <a:endParaRPr lang="en-GB" sz="1800" dirty="0">
              <a:latin typeface="Verdana" pitchFamily="-112" charset="0"/>
            </a:endParaRPr>
          </a:p>
          <a:p>
            <a:pPr marL="7938" indent="-7938" eaLnBrk="0" hangingPunct="0">
              <a:buFont typeface="Arial" pitchFamily="-112" charset="0"/>
              <a:buChar char="•"/>
            </a:pPr>
            <a:r>
              <a:rPr lang="en-GB" sz="1800" dirty="0">
                <a:latin typeface="Verdana" pitchFamily="-112" charset="0"/>
              </a:rPr>
              <a:t>this could be regarded as “commodification of the workforce” (just one example).</a:t>
            </a:r>
            <a:endParaRPr lang="en-GB" sz="1800" i="1" dirty="0">
              <a:solidFill>
                <a:schemeClr val="bg2"/>
              </a:solidFill>
              <a:latin typeface="Verdana" pitchFamily="-112" charset="0"/>
            </a:endParaRPr>
          </a:p>
          <a:p>
            <a:pPr marL="7938" indent="-7938"/>
            <a:endParaRPr lang="en-US" dirty="0">
              <a:solidFill>
                <a:srgbClr val="777777"/>
              </a:solidFill>
              <a:latin typeface="Verdana" pitchFamily="-112" charset="0"/>
            </a:endParaRPr>
          </a:p>
          <a:p>
            <a:pPr marL="7938" indent="-7938"/>
            <a:endParaRPr lang="en-US" b="1" dirty="0">
              <a:solidFill>
                <a:srgbClr val="4D4D4D"/>
              </a:solidFill>
            </a:endParaRPr>
          </a:p>
          <a:p>
            <a:pPr marL="7938" indent="-7938"/>
            <a:endParaRPr lang="en-US" b="1" dirty="0">
              <a:solidFill>
                <a:srgbClr val="4D4D4D"/>
              </a:solidFill>
            </a:endParaRPr>
          </a:p>
        </p:txBody>
      </p:sp>
      <p:sp>
        <p:nvSpPr>
          <p:cNvPr id="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/>
            <a:r>
              <a:rPr lang="en-US" sz="3200" dirty="0">
                <a:ea typeface="ＭＳ Ｐゴシック" pitchFamily="-112" charset="-128"/>
                <a:cs typeface="ＭＳ Ｐゴシック" pitchFamily="-112" charset="-128"/>
              </a:rPr>
              <a:t>Organisational Landscape:</a:t>
            </a:r>
            <a:endParaRPr lang="en-GB" sz="3200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2771" name="Text Box 8"/>
          <p:cNvSpPr txBox="1">
            <a:spLocks noChangeArrowheads="1"/>
          </p:cNvSpPr>
          <p:nvPr/>
        </p:nvSpPr>
        <p:spPr bwMode="auto">
          <a:xfrm>
            <a:off x="454025" y="1468438"/>
            <a:ext cx="8285163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endParaRPr lang="en-GB" sz="1800" dirty="0">
              <a:solidFill>
                <a:srgbClr val="595959"/>
              </a:solidFill>
              <a:latin typeface="Verdana" pitchFamily="-112" charset="0"/>
            </a:endParaRPr>
          </a:p>
          <a:p>
            <a:pPr eaLnBrk="0" hangingPunct="0"/>
            <a:endParaRPr lang="en-GB" sz="1800" dirty="0">
              <a:solidFill>
                <a:srgbClr val="595959"/>
              </a:solidFill>
              <a:latin typeface="Verdana" pitchFamily="-112" charset="0"/>
            </a:endParaRPr>
          </a:p>
          <a:p>
            <a:pPr eaLnBrk="0" hangingPunct="0"/>
            <a:endParaRPr lang="en-GB" sz="1800" dirty="0">
              <a:solidFill>
                <a:srgbClr val="595959"/>
              </a:solidFill>
              <a:latin typeface="Verdana" pitchFamily="-112" charset="0"/>
            </a:endParaRPr>
          </a:p>
          <a:p>
            <a:pPr eaLnBrk="0" hangingPunct="0"/>
            <a:endParaRPr lang="en-GB" sz="1800" dirty="0">
              <a:solidFill>
                <a:srgbClr val="595959"/>
              </a:solidFill>
              <a:latin typeface="Verdana" pitchFamily="-112" charset="0"/>
            </a:endParaRPr>
          </a:p>
          <a:p>
            <a:pPr eaLnBrk="0" hangingPunct="0"/>
            <a:r>
              <a:rPr lang="en-GB" dirty="0">
                <a:solidFill>
                  <a:srgbClr val="595959"/>
                </a:solidFill>
                <a:latin typeface="Verdana" pitchFamily="-112" charset="0"/>
              </a:rPr>
              <a:t>Where institutions struggle to innovate and respond to change, laden as they are with policy, governance and </a:t>
            </a:r>
            <a:r>
              <a:rPr lang="en-GB" dirty="0" smtClean="0">
                <a:solidFill>
                  <a:srgbClr val="595959"/>
                </a:solidFill>
                <a:latin typeface="Verdana" pitchFamily="-112" charset="0"/>
              </a:rPr>
              <a:t>organisational </a:t>
            </a:r>
            <a:r>
              <a:rPr lang="en-GB" dirty="0">
                <a:solidFill>
                  <a:srgbClr val="595959"/>
                </a:solidFill>
                <a:latin typeface="Verdana" pitchFamily="-112" charset="0"/>
              </a:rPr>
              <a:t>cultures, which are solution rather than problem focused, and customer centric in name only.</a:t>
            </a:r>
          </a:p>
        </p:txBody>
      </p:sp>
      <p:sp>
        <p:nvSpPr>
          <p:cNvPr id="5" name="Slide Number Placeholder 5"/>
          <p:cNvSpPr>
            <a:spLocks/>
          </p:cNvSpPr>
          <p:nvPr/>
        </p:nvSpPr>
        <p:spPr bwMode="auto">
          <a:xfrm>
            <a:off x="6792913" y="6369050"/>
            <a:ext cx="2200275" cy="322263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r>
              <a:rPr lang="en-US" sz="1400" b="1" dirty="0" smtClean="0"/>
              <a:t>SVEA November 2011</a:t>
            </a:r>
            <a:endParaRPr lang="en-GB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1364</Words>
  <Application>Microsoft Office PowerPoint</Application>
  <PresentationFormat>Bildschirmpräsentation (4:3)</PresentationFormat>
  <Paragraphs>317</Paragraphs>
  <Slides>27</Slides>
  <Notes>26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9" baseType="lpstr">
      <vt:lpstr>Default Design</vt:lpstr>
      <vt:lpstr>Microsoft PowerPoint 97-2003-Präsentation</vt:lpstr>
      <vt:lpstr>Organisational policies, governance &amp; processes as barriers to using social media    Professor Mark Stiles Staffordshire University</vt:lpstr>
      <vt:lpstr>What, why and who?</vt:lpstr>
      <vt:lpstr>My messages…</vt:lpstr>
      <vt:lpstr>The Challenges…</vt:lpstr>
      <vt:lpstr>The “Landscapes”…</vt:lpstr>
      <vt:lpstr>National/Political Landscape:</vt:lpstr>
      <vt:lpstr>“Big HE”</vt:lpstr>
      <vt:lpstr>National/Political Landscape:</vt:lpstr>
      <vt:lpstr>Organisational Landscape:</vt:lpstr>
      <vt:lpstr>Your Institution?</vt:lpstr>
      <vt:lpstr>Technology and Innovation</vt:lpstr>
      <vt:lpstr>Technology and Innovation</vt:lpstr>
      <vt:lpstr>Adoption of New Technologies 1:</vt:lpstr>
      <vt:lpstr>Adoption of New Technologies 2:</vt:lpstr>
      <vt:lpstr>Adoption of New Technologies 3:</vt:lpstr>
      <vt:lpstr>Adoption of New Technologies 4:</vt:lpstr>
      <vt:lpstr>Organisational Barriers (Not just educational organisations – this is Lifelong Learning)</vt:lpstr>
      <vt:lpstr>Organisational Barriers (Not just educational organisations – this is Lifelong Learning)</vt:lpstr>
      <vt:lpstr>Organisational Barriers (Not just educational organisations – this is Lifelong Learning)</vt:lpstr>
      <vt:lpstr>Organisational Barriers (Not just educational organisations – this is Lifelong Learning)</vt:lpstr>
      <vt:lpstr>A “thought” on policy…</vt:lpstr>
      <vt:lpstr>Individual Landscape:</vt:lpstr>
      <vt:lpstr>Possible loci of activity</vt:lpstr>
      <vt:lpstr>Educational Landscape:</vt:lpstr>
      <vt:lpstr>Educational Landscape:</vt:lpstr>
      <vt:lpstr>What’s to be done?</vt:lpstr>
      <vt:lpstr>PowerPoint-Präsentation</vt:lpstr>
    </vt:vector>
  </TitlesOfParts>
  <Company>Staffordshire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Prospectus</dc:title>
  <dc:creator>Bernard Shaw</dc:creator>
  <cp:lastModifiedBy>Simona Pede</cp:lastModifiedBy>
  <cp:revision>200</cp:revision>
  <dcterms:created xsi:type="dcterms:W3CDTF">2011-11-08T13:16:30Z</dcterms:created>
  <dcterms:modified xsi:type="dcterms:W3CDTF">2011-11-08T13:42:07Z</dcterms:modified>
</cp:coreProperties>
</file>